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anva Sans" panose="020B0604020202020204" charset="0"/>
      <p:regular r:id="rId23"/>
    </p:embeddedFont>
    <p:embeddedFont>
      <p:font typeface="Cooper Hewitt" panose="020B0604020202020204" charset="0"/>
      <p:regular r:id="rId24"/>
    </p:embeddedFont>
    <p:embeddedFont>
      <p:font typeface="Oswald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0" autoAdjust="0"/>
    <p:restoredTop sz="84268" autoAdjust="0"/>
  </p:normalViewPr>
  <p:slideViewPr>
    <p:cSldViewPr>
      <p:cViewPr varScale="1">
        <p:scale>
          <a:sx n="61" d="100"/>
          <a:sy n="61" d="100"/>
        </p:scale>
        <p:origin x="1332" y="66"/>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2F28A6-4D8E-4CB7-B2DD-E93CA887B254}"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EA2409-FA30-4F0E-930D-C2730658DE60}" type="slidenum">
              <a:rPr lang="en-US" smtClean="0"/>
              <a:t>‹#›</a:t>
            </a:fld>
            <a:endParaRPr lang="en-US"/>
          </a:p>
        </p:txBody>
      </p:sp>
    </p:spTree>
    <p:extLst>
      <p:ext uri="{BB962C8B-B14F-4D97-AF65-F5344CB8AC3E}">
        <p14:creationId xmlns:p14="http://schemas.microsoft.com/office/powerpoint/2010/main" val="35784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EA2409-FA30-4F0E-930D-C2730658DE60}" type="slidenum">
              <a:rPr lang="en-US" smtClean="0"/>
              <a:t>1</a:t>
            </a:fld>
            <a:endParaRPr lang="en-US"/>
          </a:p>
        </p:txBody>
      </p:sp>
    </p:spTree>
    <p:extLst>
      <p:ext uri="{BB962C8B-B14F-4D97-AF65-F5344CB8AC3E}">
        <p14:creationId xmlns:p14="http://schemas.microsoft.com/office/powerpoint/2010/main" val="742604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D1D5DB"/>
                </a:solidFill>
                <a:effectLst/>
                <a:latin typeface="+mj-lt"/>
              </a:rPr>
              <a:t>Các loại phổ biến của lớp Pooling là:</a:t>
            </a:r>
          </a:p>
          <a:p>
            <a:pPr algn="l"/>
            <a:r>
              <a:rPr lang="vi-VN" b="1" i="0" dirty="0">
                <a:effectLst/>
                <a:latin typeface="+mj-lt"/>
              </a:rPr>
              <a:t>1. Max Pooling:</a:t>
            </a:r>
          </a:p>
          <a:p>
            <a:pPr algn="l"/>
            <a:r>
              <a:rPr lang="vi-VN" b="0" i="0" dirty="0">
                <a:solidFill>
                  <a:srgbClr val="D1D5DB"/>
                </a:solidFill>
                <a:effectLst/>
                <a:latin typeface="+mj-lt"/>
              </a:rPr>
              <a:t>Max Pooling là việc chọn giá trị lớn nhất từ một vùng cụ thể của feature map. Bằng cách di chuyển một cửa sổ hoặc kernel qua feature map, Max Pooling chọn giá trị lớn nhất từ vùng mà kernel đang xem xét. Điều này giúp giữ lại các đặc trưng quan trọng và giảm độ lớn của feature map.</a:t>
            </a:r>
          </a:p>
          <a:p>
            <a:pPr algn="l"/>
            <a:r>
              <a:rPr lang="vi-VN" b="1" i="0" dirty="0">
                <a:effectLst/>
                <a:latin typeface="+mj-lt"/>
              </a:rPr>
              <a:t>2. Average Pooling:</a:t>
            </a:r>
          </a:p>
          <a:p>
            <a:pPr algn="l"/>
            <a:r>
              <a:rPr lang="vi-VN" b="0" i="0" dirty="0">
                <a:solidFill>
                  <a:srgbClr val="D1D5DB"/>
                </a:solidFill>
                <a:effectLst/>
                <a:latin typeface="+mj-lt"/>
              </a:rPr>
              <a:t>Average Pooling tính trung bình của các giá trị trong vùng mà kernel đang xem xét. Thay vì chọn giá trị lớn nhất như Max Pooling, Average Pooling lấy trung bình cộng của các giá trị. Phương pháp này cũng giúp giảm kích thước của feature map và làm giảm độ phức tạp của mô hình.</a:t>
            </a:r>
          </a:p>
          <a:p>
            <a:pPr algn="l"/>
            <a:r>
              <a:rPr lang="vi-VN" b="1" i="0" dirty="0">
                <a:effectLst/>
                <a:latin typeface="+mj-lt"/>
              </a:rPr>
              <a:t>3. Sum Pooling:</a:t>
            </a:r>
          </a:p>
          <a:p>
            <a:pPr algn="l"/>
            <a:r>
              <a:rPr lang="vi-VN" b="0" i="0" dirty="0">
                <a:solidFill>
                  <a:srgbClr val="D1D5DB"/>
                </a:solidFill>
                <a:effectLst/>
                <a:latin typeface="+mj-lt"/>
              </a:rPr>
              <a:t>Sum Pooling tính tổng của tất cả các giá trị trong vùng mà kernel đang xem xét. Thay vì chọn giá trị lớn nhất hoặc tính trung bình, Sum Pooling đơn giản là tính tổng của các giá trị. Phương pháp này cũng có thể giúp giảm kích thước của feature map và làm giảm lượng tính toán.</a:t>
            </a:r>
          </a:p>
          <a:p>
            <a:pPr algn="l"/>
            <a:r>
              <a:rPr lang="vi-VN" b="0" i="0" dirty="0">
                <a:solidFill>
                  <a:srgbClr val="D1D5DB"/>
                </a:solidFill>
                <a:effectLst/>
                <a:latin typeface="+mj-lt"/>
              </a:rPr>
              <a:t>Pooling giúp mô hình trở nên invariance đối với việc thay đổi nhỏ về vị trí của các đặc trưng trong hình ảnh, giảm overfitting và lượng tính toán. Max Pooling thường được sử dụng nhiều hơn vì nó giữ lại thông tin quan trọng nhất trong feature map và có hiệu suất tốt trong nhiều tình huống. Tuy nhiên, việc sử dụng loại Pooling nào phụ thuộc vào bài toán cụ thể và cấu trúc mô hình.</a:t>
            </a:r>
          </a:p>
          <a:p>
            <a:endParaRPr lang="en-US" dirty="0">
              <a:latin typeface="+mj-lt"/>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10</a:t>
            </a:fld>
            <a:endParaRPr lang="en-US"/>
          </a:p>
        </p:txBody>
      </p:sp>
    </p:spTree>
    <p:extLst>
      <p:ext uri="{BB962C8B-B14F-4D97-AF65-F5344CB8AC3E}">
        <p14:creationId xmlns:p14="http://schemas.microsoft.com/office/powerpoint/2010/main" val="2518114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effectLst/>
                <a:latin typeface="+mj-lt"/>
              </a:rPr>
              <a:t>1. Dữ liệu Ảnh:</a:t>
            </a:r>
          </a:p>
          <a:p>
            <a:pPr algn="l">
              <a:buFont typeface="Arial" panose="020B0604020202020204" pitchFamily="34" charset="0"/>
              <a:buChar char="•"/>
            </a:pPr>
            <a:r>
              <a:rPr lang="vi-VN" b="0" i="0" dirty="0">
                <a:solidFill>
                  <a:srgbClr val="D1D5DB"/>
                </a:solidFill>
                <a:effectLst/>
                <a:latin typeface="+mj-lt"/>
              </a:rPr>
              <a:t>Dữ liệu ảnh thường được biểu diễn dưới dạng tensor 3D hoặc 4D (đối với ảnh màu).</a:t>
            </a:r>
          </a:p>
          <a:p>
            <a:pPr algn="l">
              <a:buFont typeface="Arial" panose="020B0604020202020204" pitchFamily="34" charset="0"/>
              <a:buChar char="•"/>
            </a:pPr>
            <a:r>
              <a:rPr lang="vi-VN" b="0" i="0" dirty="0">
                <a:solidFill>
                  <a:srgbClr val="D1D5DB"/>
                </a:solidFill>
                <a:effectLst/>
                <a:latin typeface="+mj-lt"/>
              </a:rPr>
              <a:t>Ảnh grayscale thường có kích thước [chiều cao, chiều rộng, 1] trong tensor 3D, trong đó chiều thứ ba là kênh màu (1 kênh cho ảnh grayscale).</a:t>
            </a:r>
          </a:p>
          <a:p>
            <a:pPr algn="l">
              <a:buFont typeface="Arial" panose="020B0604020202020204" pitchFamily="34" charset="0"/>
              <a:buChar char="•"/>
            </a:pPr>
            <a:r>
              <a:rPr lang="vi-VN" b="0" i="0" dirty="0">
                <a:solidFill>
                  <a:srgbClr val="D1D5DB"/>
                </a:solidFill>
                <a:effectLst/>
                <a:latin typeface="+mj-lt"/>
              </a:rPr>
              <a:t>Ảnh màu thường có kích thước [chiều cao, chiều rộng, 3] trong tensor 3D, trong đó chiều thứ ba chứa thông tin về các kênh màu RGB.</a:t>
            </a:r>
          </a:p>
          <a:p>
            <a:pPr algn="l">
              <a:buFont typeface="Arial" panose="020B0604020202020204" pitchFamily="34" charset="0"/>
              <a:buChar char="•"/>
            </a:pPr>
            <a:r>
              <a:rPr lang="vi-VN" b="0" i="0" dirty="0">
                <a:solidFill>
                  <a:srgbClr val="D1D5DB"/>
                </a:solidFill>
                <a:effectLst/>
                <a:latin typeface="+mj-lt"/>
              </a:rPr>
              <a:t>Dữ liệu ảnh thường được chuẩn hóa để có các giá trị pixel trong khoảng [0, 1] hoặc [-1, 1] để giúp mô hình học tốt hơn.</a:t>
            </a:r>
          </a:p>
          <a:p>
            <a:pPr algn="l"/>
            <a:r>
              <a:rPr lang="vi-VN" b="1" i="0" dirty="0">
                <a:effectLst/>
                <a:latin typeface="+mj-lt"/>
              </a:rPr>
              <a:t>2. Dữ liệu Âm thanh:</a:t>
            </a:r>
          </a:p>
          <a:p>
            <a:pPr algn="l">
              <a:buFont typeface="Arial" panose="020B0604020202020204" pitchFamily="34" charset="0"/>
              <a:buChar char="•"/>
            </a:pPr>
            <a:r>
              <a:rPr lang="vi-VN" b="0" i="0" dirty="0">
                <a:solidFill>
                  <a:srgbClr val="D1D5DB"/>
                </a:solidFill>
                <a:effectLst/>
                <a:latin typeface="+mj-lt"/>
              </a:rPr>
              <a:t>CNNs cũng có thể xử lý dữ liệu âm thanh. Thông thường, dữ liệu âm thanh được biểu diễn dưới dạng spectrogram hoặc Mel-frequency cepstral coefficients (MFCCs).</a:t>
            </a:r>
          </a:p>
          <a:p>
            <a:pPr algn="l">
              <a:buFont typeface="Arial" panose="020B0604020202020204" pitchFamily="34" charset="0"/>
              <a:buChar char="•"/>
            </a:pPr>
            <a:r>
              <a:rPr lang="vi-VN" b="0" i="0" dirty="0">
                <a:solidFill>
                  <a:srgbClr val="D1D5DB"/>
                </a:solidFill>
                <a:effectLst/>
                <a:latin typeface="+mj-lt"/>
              </a:rPr>
              <a:t>Spectrogram thường là tensor 2D hoặc 3D, biểu diễn độ biến đổi theo thời gian và tần số của âm thanh.</a:t>
            </a:r>
          </a:p>
          <a:p>
            <a:pPr algn="l">
              <a:buFont typeface="Arial" panose="020B0604020202020204" pitchFamily="34" charset="0"/>
              <a:buChar char="•"/>
            </a:pPr>
            <a:r>
              <a:rPr lang="vi-VN" b="0" i="0" dirty="0">
                <a:solidFill>
                  <a:srgbClr val="D1D5DB"/>
                </a:solidFill>
                <a:effectLst/>
                <a:latin typeface="+mj-lt"/>
              </a:rPr>
              <a:t>MFCCs là các đặc trưng được trích xuất từ âm thanh, biểu diễn dưới dạng tensor 2D.</a:t>
            </a:r>
          </a:p>
          <a:p>
            <a:pPr algn="l">
              <a:buFont typeface="Arial" panose="020B0604020202020204" pitchFamily="34" charset="0"/>
              <a:buChar char="•"/>
            </a:pPr>
            <a:r>
              <a:rPr lang="vi-VN" b="0" i="0" dirty="0">
                <a:solidFill>
                  <a:srgbClr val="D1D5DB"/>
                </a:solidFill>
                <a:effectLst/>
                <a:latin typeface="+mj-lt"/>
              </a:rPr>
              <a:t>Dữ liệu âm thanh thường được chuẩn hóa và tiền xử lý trước khi đưa vào mô hình CNN.</a:t>
            </a:r>
          </a:p>
          <a:p>
            <a:pPr algn="l"/>
            <a:r>
              <a:rPr lang="vi-VN" b="1" i="0" dirty="0">
                <a:effectLst/>
                <a:latin typeface="+mj-lt"/>
              </a:rPr>
              <a:t>3. Dữ liệu Văn bản:</a:t>
            </a:r>
          </a:p>
          <a:p>
            <a:pPr algn="l">
              <a:buFont typeface="Arial" panose="020B0604020202020204" pitchFamily="34" charset="0"/>
              <a:buChar char="•"/>
            </a:pPr>
            <a:r>
              <a:rPr lang="vi-VN" b="0" i="0" dirty="0">
                <a:solidFill>
                  <a:srgbClr val="D1D5DB"/>
                </a:solidFill>
                <a:effectLst/>
                <a:latin typeface="+mj-lt"/>
              </a:rPr>
              <a:t>Một số trường hợp CNNs cũng có thể được sử dụng để xử lý dữ liệu văn bản. Trước khi đưa vào mạng, văn bản thường được biểu diễn dưới dạng các vector từ (word embeddings) hoặc các biểu diễn có cấu trúc khác.</a:t>
            </a:r>
          </a:p>
          <a:p>
            <a:pPr algn="l">
              <a:buFont typeface="Arial" panose="020B0604020202020204" pitchFamily="34" charset="0"/>
              <a:buChar char="•"/>
            </a:pPr>
            <a:r>
              <a:rPr lang="vi-VN" b="0" i="0" dirty="0">
                <a:solidFill>
                  <a:srgbClr val="D1D5DB"/>
                </a:solidFill>
                <a:effectLst/>
                <a:latin typeface="+mj-lt"/>
              </a:rPr>
              <a:t>Các word embeddings như Word2Vec, GloVe, hoặc các biểu diễn nhúng từ khác được sử dụng để biểu diễn từng từ thành vector có chiều số học.</a:t>
            </a:r>
          </a:p>
          <a:p>
            <a:pPr algn="l">
              <a:buFont typeface="Arial" panose="020B0604020202020204" pitchFamily="34" charset="0"/>
              <a:buChar char="•"/>
            </a:pPr>
            <a:r>
              <a:rPr lang="vi-VN" b="0" i="0" dirty="0">
                <a:solidFill>
                  <a:srgbClr val="D1D5DB"/>
                </a:solidFill>
                <a:effectLst/>
                <a:latin typeface="+mj-lt"/>
              </a:rPr>
              <a:t>Đối với CNNs xử lý văn bản, các vector từ có thể được xem là tensor 2D với chiều thứ hai là số chiều của từ embeddings.</a:t>
            </a:r>
          </a:p>
          <a:p>
            <a:pPr algn="l"/>
            <a:r>
              <a:rPr lang="vi-VN" b="0" i="0" dirty="0">
                <a:solidFill>
                  <a:srgbClr val="D1D5DB"/>
                </a:solidFill>
                <a:effectLst/>
                <a:latin typeface="+mj-lt"/>
              </a:rPr>
              <a:t>CNNs có khả năng xử lý nhiều loại dữ liệu khác nhau và có thể được điều chỉnh để phù hợp với các bài toán cụ thể trong lĩnh vực thị giác máy tính, xử lý ngôn ngữ tự nhiên, và xử lý âm thanh.</a:t>
            </a:r>
          </a:p>
          <a:p>
            <a:endParaRPr lang="en-US" dirty="0">
              <a:latin typeface="+mj-lt"/>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11</a:t>
            </a:fld>
            <a:endParaRPr lang="en-US"/>
          </a:p>
        </p:txBody>
      </p:sp>
    </p:spTree>
    <p:extLst>
      <p:ext uri="{BB962C8B-B14F-4D97-AF65-F5344CB8AC3E}">
        <p14:creationId xmlns:p14="http://schemas.microsoft.com/office/powerpoint/2010/main" val="353430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effectLst/>
                <a:latin typeface="+mj-lt"/>
              </a:rPr>
              <a:t>1. Dữ liệu Trọng Số (Weights):</a:t>
            </a:r>
          </a:p>
          <a:p>
            <a:pPr algn="l">
              <a:buFont typeface="Arial" panose="020B0604020202020204" pitchFamily="34" charset="0"/>
              <a:buChar char="•"/>
            </a:pPr>
            <a:r>
              <a:rPr lang="vi-VN" b="0" i="0" dirty="0">
                <a:solidFill>
                  <a:srgbClr val="D1D5DB"/>
                </a:solidFill>
                <a:effectLst/>
                <a:latin typeface="+mj-lt"/>
              </a:rPr>
              <a:t>Trong quá trình huấn luyện, CNNs học các trọng số (weights) của các kernel (bộ lọc) trong các lớp tích chập và các lớp mạng neural khác.</a:t>
            </a:r>
          </a:p>
          <a:p>
            <a:pPr algn="l">
              <a:buFont typeface="Arial" panose="020B0604020202020204" pitchFamily="34" charset="0"/>
              <a:buChar char="•"/>
            </a:pPr>
            <a:r>
              <a:rPr lang="vi-VN" b="0" i="0" dirty="0">
                <a:solidFill>
                  <a:srgbClr val="D1D5DB"/>
                </a:solidFill>
                <a:effectLst/>
                <a:latin typeface="+mj-lt"/>
              </a:rPr>
              <a:t>Các trọng số này được biểu diễn dưới dạng các tensor có kích thước tương ứng với kích thước của kernel. Ví dụ: một kernel có kích thước là [kích thước chiều cao, kích thước chiều rộng, số kênh đầu vào, số kênh đầu ra].</a:t>
            </a:r>
          </a:p>
          <a:p>
            <a:pPr algn="l"/>
            <a:r>
              <a:rPr lang="vi-VN" b="1" i="0" dirty="0">
                <a:effectLst/>
                <a:latin typeface="+mj-lt"/>
              </a:rPr>
              <a:t>2. Dữ liệu Đầu Ra (Output Data):</a:t>
            </a:r>
          </a:p>
          <a:p>
            <a:pPr algn="l">
              <a:buFont typeface="Arial" panose="020B0604020202020204" pitchFamily="34" charset="0"/>
              <a:buChar char="•"/>
            </a:pPr>
            <a:r>
              <a:rPr lang="vi-VN" b="0" i="0" dirty="0">
                <a:solidFill>
                  <a:srgbClr val="D1D5DB"/>
                </a:solidFill>
                <a:effectLst/>
                <a:latin typeface="+mj-lt"/>
              </a:rPr>
              <a:t>Đầu ra của CNNs sau quá trình lan truyền tiến (forward propagation) là các tensor chứa thông tin về các dự đoán hoặc các biểu diễn của dữ liệu đầu vào sau khi đã được xử lý qua mạng.</a:t>
            </a:r>
          </a:p>
          <a:p>
            <a:pPr algn="l">
              <a:buFont typeface="Arial" panose="020B0604020202020204" pitchFamily="34" charset="0"/>
              <a:buChar char="•"/>
            </a:pPr>
            <a:r>
              <a:rPr lang="vi-VN" b="0" i="0" dirty="0">
                <a:solidFill>
                  <a:srgbClr val="D1D5DB"/>
                </a:solidFill>
                <a:effectLst/>
                <a:latin typeface="+mj-lt"/>
              </a:rPr>
              <a:t>Đối với bài toán phân loại, đầu ra thường là các xác suất của các lớp (softmax output) hoặc các giá trị dự đoán cụ thể. Trong bài toán hồi quy, đầu ra có thể là giá trị dự đoán liên tục.</a:t>
            </a:r>
          </a:p>
          <a:p>
            <a:pPr algn="l"/>
            <a:r>
              <a:rPr lang="vi-VN" b="1" i="0" dirty="0">
                <a:effectLst/>
                <a:latin typeface="+mj-lt"/>
              </a:rPr>
              <a:t>3. Dữ liệu Trung Gian:</a:t>
            </a:r>
          </a:p>
          <a:p>
            <a:pPr algn="l">
              <a:buFont typeface="Arial" panose="020B0604020202020204" pitchFamily="34" charset="0"/>
              <a:buChar char="•"/>
            </a:pPr>
            <a:r>
              <a:rPr lang="vi-VN" b="0" i="0" dirty="0">
                <a:solidFill>
                  <a:srgbClr val="D1D5DB"/>
                </a:solidFill>
                <a:effectLst/>
                <a:latin typeface="+mj-lt"/>
              </a:rPr>
              <a:t>Trong quá trình lan truyền tiến, từ dữ liệu đầu vào, mỗi lớp trong CNNs tạo ra các tensor trung gian chứa thông tin được biến đổi từ lớp trước đó.</a:t>
            </a:r>
          </a:p>
          <a:p>
            <a:pPr algn="l">
              <a:buFont typeface="Arial" panose="020B0604020202020204" pitchFamily="34" charset="0"/>
              <a:buChar char="•"/>
            </a:pPr>
            <a:r>
              <a:rPr lang="vi-VN" b="0" i="0" dirty="0">
                <a:solidFill>
                  <a:srgbClr val="D1D5DB"/>
                </a:solidFill>
                <a:effectLst/>
                <a:latin typeface="+mj-lt"/>
              </a:rPr>
              <a:t>Các tensor này chứa thông tin về các đặc trưng được học được từ dữ liệu đầu vào và là kết quả của việc áp dụng các phép tính như tích chập, hàm kích hoạt, và các phép biến đổi khác.</a:t>
            </a:r>
          </a:p>
          <a:p>
            <a:pPr algn="l"/>
            <a:r>
              <a:rPr lang="vi-VN" b="0" i="0" dirty="0">
                <a:solidFill>
                  <a:srgbClr val="D1D5DB"/>
                </a:solidFill>
                <a:effectLst/>
                <a:latin typeface="+mj-lt"/>
              </a:rPr>
              <a:t>Dữ liệu trọng số (weights), dữ liệu đầu ra (output data), và dữ liệu trung gian đều đóng vai trò quan trọng trong quá trình huấn luyện và dự đoán của CNNs, giúp mô hình học và trích xuất thông tin cần thiết từ dữ liệu đầu vào.</a:t>
            </a:r>
          </a:p>
          <a:p>
            <a:endParaRPr lang="en-US" dirty="0">
              <a:latin typeface="+mj-lt"/>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12</a:t>
            </a:fld>
            <a:endParaRPr lang="en-US"/>
          </a:p>
        </p:txBody>
      </p:sp>
    </p:spTree>
    <p:extLst>
      <p:ext uri="{BB962C8B-B14F-4D97-AF65-F5344CB8AC3E}">
        <p14:creationId xmlns:p14="http://schemas.microsoft.com/office/powerpoint/2010/main" val="4160557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vi-VN" b="1" i="0" dirty="0">
                <a:solidFill>
                  <a:srgbClr val="D1D5DB"/>
                </a:solidFill>
                <a:effectLst/>
                <a:latin typeface="+mj-lt"/>
              </a:rPr>
              <a:t>Load mô hình đã được huấn luyện:</a:t>
            </a:r>
            <a:r>
              <a:rPr lang="vi-VN" b="0" i="0" dirty="0">
                <a:solidFill>
                  <a:srgbClr val="D1D5DB"/>
                </a:solidFill>
                <a:effectLst/>
                <a:latin typeface="+mj-lt"/>
              </a:rPr>
              <a:t> Sử dụng code để tải mô hình CNN đã được huấn luyện từ tập dữ liệu đã được xử lý và đánh giá.</a:t>
            </a:r>
          </a:p>
          <a:p>
            <a:pPr algn="l">
              <a:buFont typeface="+mj-lt"/>
              <a:buAutoNum type="arabicPeriod"/>
            </a:pPr>
            <a:r>
              <a:rPr lang="vi-VN" b="1" i="0" dirty="0">
                <a:solidFill>
                  <a:srgbClr val="D1D5DB"/>
                </a:solidFill>
                <a:effectLst/>
                <a:latin typeface="+mj-lt"/>
              </a:rPr>
              <a:t>Tiến hành dự đoán:</a:t>
            </a:r>
            <a:r>
              <a:rPr lang="vi-VN" b="0" i="0" dirty="0">
                <a:solidFill>
                  <a:srgbClr val="D1D5DB"/>
                </a:solidFill>
                <a:effectLst/>
                <a:latin typeface="+mj-lt"/>
              </a:rPr>
              <a:t> Sử dụng mô hình đã được tải để dự đoán trên ảnh mới hoặc tập dữ liệu kiểm tra.</a:t>
            </a:r>
          </a:p>
          <a:p>
            <a:pPr algn="l">
              <a:buFont typeface="+mj-lt"/>
              <a:buAutoNum type="arabicPeriod"/>
            </a:pPr>
            <a:r>
              <a:rPr lang="vi-VN" b="1" i="0" dirty="0">
                <a:solidFill>
                  <a:srgbClr val="D1D5DB"/>
                </a:solidFill>
                <a:effectLst/>
                <a:latin typeface="+mj-lt"/>
              </a:rPr>
              <a:t>Hiển thị kết quả:</a:t>
            </a:r>
            <a:r>
              <a:rPr lang="vi-VN" b="0" i="0" dirty="0">
                <a:solidFill>
                  <a:srgbClr val="D1D5DB"/>
                </a:solidFill>
                <a:effectLst/>
                <a:latin typeface="+mj-lt"/>
              </a:rPr>
              <a:t> Kết quả từ việc dự đoán có thể được hiển thị thông qua việc in ra nhãn của đối tượng trong ảnh hoặc thể hiện thông qua các biểu đồ, ma trận confusion, hay một cách thể hiện phù hợp khác.</a:t>
            </a:r>
          </a:p>
          <a:p>
            <a:endParaRPr lang="en-US" dirty="0">
              <a:latin typeface="+mj-lt"/>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13</a:t>
            </a:fld>
            <a:endParaRPr lang="en-US"/>
          </a:p>
        </p:txBody>
      </p:sp>
    </p:spTree>
    <p:extLst>
      <p:ext uri="{BB962C8B-B14F-4D97-AF65-F5344CB8AC3E}">
        <p14:creationId xmlns:p14="http://schemas.microsoft.com/office/powerpoint/2010/main" val="45741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Convolutional Layer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tích</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chập</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Chức</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năng</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này</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áp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bộ</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lọc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(hay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còn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gọi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kernel)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trên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dữ</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đầu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tạo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ra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feature map.</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Hoạt</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động</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Bộ</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lọc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di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chuyển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qua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từng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vùng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ảnh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đầu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thực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hiện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phép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nhân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chập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giữa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bộ</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lọc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giá</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trị</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pixel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tương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ứng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Kết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quả</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sau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đó</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được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tổng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hợp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thành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feature map,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đó</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mỗi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pixel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đại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diện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đặc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trưng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cụ</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thể</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hình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ảnh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Nonlinear Layers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phi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tuyến</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Chức</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năng</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này</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thường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được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gọi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activation function,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nó</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chịu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trách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nhiệm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thêm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tính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phi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tuyến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mạng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nơ-ron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Hoạt</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động</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Sau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khi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chập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phi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tuyến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áp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hàm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phi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tuyến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như</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ReLU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 Rectified Linear Activation Function)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lên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từng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giá</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trị</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feature map.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Điều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này</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giúp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mô</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hình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có</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khả</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năng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học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được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đặc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trưng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phức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tạp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mối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quan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hệ</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phi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tuyến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giữa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chúng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dữ</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Pooling Layers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gộp</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Chức</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năng</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này</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giảm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thước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feature map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giảm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độ</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phức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tạp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mô</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hình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giúp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tránh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overfitting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tăng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tốc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độ</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tính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toán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Hoạt</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b="1"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động</a:t>
            </a: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gộp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thường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sử</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kỹ</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thuật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như</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Max Pooling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hoặc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Average Pooling. Max Pooling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chẳng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hạn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sẽ</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chọn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giá</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trị</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nhất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từ</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vùng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nhất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định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feature map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tạo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ra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feature map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mới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với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thước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nhỏ</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hơn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Việc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này</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giúp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giữ</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lại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thông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tin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quan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trọng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nhất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từ</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feature map ban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đầu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p>
          <a:p>
            <a:pPr marL="742950" lvl="1" indent="-285750">
              <a:lnSpc>
                <a:spcPct val="107000"/>
              </a:lnSpc>
              <a:spcAft>
                <a:spcPts val="800"/>
              </a:spcAft>
              <a:buSzPts val="1000"/>
              <a:buFont typeface="Symbol" panose="05050102010706020507" pitchFamily="18" charset="2"/>
              <a:buChar char=""/>
              <a:tabLst>
                <a:tab pos="914400" algn="l"/>
              </a:tabLst>
            </a:pPr>
            <a:endPar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endPar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endPar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p>
          <a:p>
            <a:pPr marL="342900" lvl="0" indent="-342900">
              <a:lnSpc>
                <a:spcPct val="107000"/>
              </a:lnSpc>
              <a:spcAft>
                <a:spcPts val="800"/>
              </a:spcAft>
              <a:tabLst>
                <a:tab pos="457200" algn="l"/>
              </a:tabLst>
            </a:pP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INPUT: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Đầu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mạng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nơ-ron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thường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dữ</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hình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ảnh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nSpc>
                <a:spcPct val="107000"/>
              </a:lnSpc>
              <a:spcAft>
                <a:spcPts val="800"/>
              </a:spcAft>
              <a:tabLst>
                <a:tab pos="457200" algn="l"/>
              </a:tabLst>
            </a:pP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CONVOLUTION + RELU:</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chập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được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áp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trên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dữ</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đầu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Sau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đó</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hàm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hoạt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phi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tuyến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thường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hàm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ReLU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 Rectified Linear Activation Function)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được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áp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sau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mỗi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phép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chập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thêm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tính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phi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tuyến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mô</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hình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nSpc>
                <a:spcPct val="107000"/>
              </a:lnSpc>
              <a:spcAft>
                <a:spcPts val="800"/>
              </a:spcAft>
              <a:tabLst>
                <a:tab pos="457200" algn="l"/>
              </a:tabLst>
            </a:pP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POOLING:</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gộp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(Pooling)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được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sử</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sau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chập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hoạt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phi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tuyến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Thông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thường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gộp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thực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hiện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Max Pooling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hoặc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Average Pooling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giảm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thước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feature map,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giữ</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lại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thông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tin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quan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trọng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giảm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độ</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phức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tạp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của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mô</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hình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nSpc>
                <a:spcPct val="107000"/>
              </a:lnSpc>
              <a:spcAft>
                <a:spcPts val="800"/>
              </a:spcAft>
              <a:tabLst>
                <a:tab pos="457200" algn="l"/>
              </a:tabLst>
            </a:pP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CONVOLUTION + RELU, POOLING:</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Tiếp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tục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thêm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chập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hoạt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phi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tuyến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Sau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đó</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gộp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lần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nữa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tiếp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tục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xuất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đặc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trưng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giảm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thước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nSpc>
                <a:spcPct val="107000"/>
              </a:lnSpc>
              <a:spcAft>
                <a:spcPts val="800"/>
              </a:spcAft>
              <a:tabLst>
                <a:tab pos="457200" algn="l"/>
              </a:tabLst>
            </a:pP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FEATURE LEARNING:</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Quá</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trình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này</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thường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được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gọi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feature learning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học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đặc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trưng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trong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đó</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mạng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nơ-ron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học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xuất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đặc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trưng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cấp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cao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từ</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dữ</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liệu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nSpc>
                <a:spcPct val="107000"/>
              </a:lnSpc>
              <a:spcAft>
                <a:spcPts val="800"/>
              </a:spcAft>
              <a:tabLst>
                <a:tab pos="457200" algn="l"/>
              </a:tabLst>
            </a:pP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FLATTEN:</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Feature map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được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làm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phẳng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thành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một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vector 1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chiều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chuẩn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bị</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cho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việc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đưa</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kết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nối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đầy</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đủ</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(fully connected layers).</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lvl="0" indent="-342900">
              <a:lnSpc>
                <a:spcPct val="107000"/>
              </a:lnSpc>
              <a:spcAft>
                <a:spcPts val="800"/>
              </a:spcAft>
              <a:tabLst>
                <a:tab pos="457200" algn="l"/>
              </a:tabLst>
            </a:pPr>
            <a:r>
              <a:rPr lang="en-US" sz="800" b="1"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FULLY CONNECTED + SOFTMAX:</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kết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nối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đầy</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đủ</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(fully connected layers)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nhận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input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vector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đã</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làm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phẳng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từ</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feature map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áp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hàm</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kích</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hoạt</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Cuối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cùng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softmax</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thường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được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sử</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dụng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để</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thực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hiện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phân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loại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đặc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trưng</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đã</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học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được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vào</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các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lớp</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phân</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loại</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khác</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800" kern="0" dirty="0" err="1">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nhau</a:t>
            </a:r>
            <a:r>
              <a:rPr lang="en-US" sz="800" kern="0" dirty="0">
                <a:solidFill>
                  <a:srgbClr val="D1D5DB"/>
                </a:solidFill>
                <a:effectLst/>
                <a:latin typeface="Times New Roman" panose="02020603050405020304" pitchFamily="18" charset="0"/>
                <a:ea typeface="Tahoma" panose="020B0604030504040204" pitchFamily="34" charset="0"/>
                <a:cs typeface="Times New Roman" panose="02020603050405020304" pitchFamily="18" charset="0"/>
              </a:rPr>
              <a:t>.</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800"/>
              </a:spcAft>
            </a:pPr>
            <a:r>
              <a:rPr lang="en-US" sz="800" kern="100" dirty="0">
                <a:effectLst/>
                <a:latin typeface="Times New Roman" panose="02020603050405020304" pitchFamily="18" charset="0"/>
                <a:ea typeface="Tahoma" panose="020B0604030504040204" pitchFamily="34" charset="0"/>
                <a:cs typeface="Times New Roman" panose="02020603050405020304" pitchFamily="18" charset="0"/>
              </a:rPr>
              <a:t> </a:t>
            </a: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endParaRPr lang="en-US" sz="1100" kern="1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2</a:t>
            </a:fld>
            <a:endParaRPr lang="en-US"/>
          </a:p>
        </p:txBody>
      </p:sp>
    </p:spTree>
    <p:extLst>
      <p:ext uri="{BB962C8B-B14F-4D97-AF65-F5344CB8AC3E}">
        <p14:creationId xmlns:p14="http://schemas.microsoft.com/office/powerpoint/2010/main" val="346172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vi-VN" b="1" i="0" dirty="0">
                <a:solidFill>
                  <a:srgbClr val="D1D5DB"/>
                </a:solidFill>
                <a:effectLst/>
                <a:latin typeface="+mj-lt"/>
              </a:rPr>
              <a:t>Nhận dạng đối tượng (Object Recognition)</a:t>
            </a:r>
            <a:endParaRPr lang="vi-VN" b="0" i="0" dirty="0">
              <a:solidFill>
                <a:srgbClr val="D1D5DB"/>
              </a:solidFill>
              <a:effectLst/>
              <a:latin typeface="+mj-lt"/>
            </a:endParaRPr>
          </a:p>
          <a:p>
            <a:pPr marL="742950" lvl="1" indent="-285750" algn="l">
              <a:buFont typeface="+mj-lt"/>
              <a:buAutoNum type="arabicPeriod"/>
            </a:pPr>
            <a:r>
              <a:rPr lang="vi-VN" b="1" i="0" dirty="0">
                <a:solidFill>
                  <a:srgbClr val="D1D5DB"/>
                </a:solidFill>
                <a:effectLst/>
                <a:latin typeface="+mj-lt"/>
              </a:rPr>
              <a:t>Ứng dụng trong công nghệ xe tự lái (Self-Driving Cars):</a:t>
            </a:r>
            <a:r>
              <a:rPr lang="vi-VN" b="0" i="0" dirty="0">
                <a:solidFill>
                  <a:srgbClr val="D1D5DB"/>
                </a:solidFill>
                <a:effectLst/>
                <a:latin typeface="+mj-lt"/>
              </a:rPr>
              <a:t> CNN được sử dụng để nhận dạng biển báo giao thông, người đi bộ, xe cộ và các đối tượng khác trong video từ camera xe ô tô để giúp hệ thống xe tự lái nhận diện và phản ứng.</a:t>
            </a:r>
          </a:p>
          <a:p>
            <a:pPr marL="742950" lvl="1" indent="-285750" algn="l">
              <a:buFont typeface="+mj-lt"/>
              <a:buAutoNum type="arabicPeriod"/>
            </a:pPr>
            <a:r>
              <a:rPr lang="vi-VN" b="1" i="0" dirty="0">
                <a:solidFill>
                  <a:srgbClr val="D1D5DB"/>
                </a:solidFill>
                <a:effectLst/>
                <a:latin typeface="+mj-lt"/>
              </a:rPr>
              <a:t>Nhận dạng đối tượng trong ảnh y khoa:</a:t>
            </a:r>
            <a:r>
              <a:rPr lang="vi-VN" b="0" i="0" dirty="0">
                <a:solidFill>
                  <a:srgbClr val="D1D5DB"/>
                </a:solidFill>
                <a:effectLst/>
                <a:latin typeface="+mj-lt"/>
              </a:rPr>
              <a:t> CNN có thể được áp dụng để nhận dạng và phân loại các bệnh tử vong như ung thư từ các hình ảnh y khoa như ảnh X-quang, MRI.</a:t>
            </a:r>
          </a:p>
          <a:p>
            <a:pPr algn="l">
              <a:buFont typeface="+mj-lt"/>
              <a:buAutoNum type="arabicPeriod"/>
            </a:pPr>
            <a:r>
              <a:rPr lang="vi-VN" b="1" i="0" dirty="0">
                <a:solidFill>
                  <a:srgbClr val="D1D5DB"/>
                </a:solidFill>
                <a:effectLst/>
                <a:latin typeface="+mj-lt"/>
              </a:rPr>
              <a:t>Phân loại ảnh (Image Classification)</a:t>
            </a:r>
            <a:endParaRPr lang="vi-VN" b="0" i="0" dirty="0">
              <a:solidFill>
                <a:srgbClr val="D1D5DB"/>
              </a:solidFill>
              <a:effectLst/>
              <a:latin typeface="+mj-lt"/>
            </a:endParaRPr>
          </a:p>
          <a:p>
            <a:pPr marL="742950" lvl="1" indent="-285750" algn="l">
              <a:buFont typeface="+mj-lt"/>
              <a:buAutoNum type="arabicPeriod"/>
            </a:pPr>
            <a:r>
              <a:rPr lang="vi-VN" b="1" i="0" dirty="0">
                <a:solidFill>
                  <a:srgbClr val="D1D5DB"/>
                </a:solidFill>
                <a:effectLst/>
                <a:latin typeface="+mj-lt"/>
              </a:rPr>
              <a:t>Phân loại ảnh chó và mèo:</a:t>
            </a:r>
            <a:r>
              <a:rPr lang="vi-VN" b="0" i="0" dirty="0">
                <a:solidFill>
                  <a:srgbClr val="D1D5DB"/>
                </a:solidFill>
                <a:effectLst/>
                <a:latin typeface="+mj-lt"/>
              </a:rPr>
              <a:t> CNN có thể được huấn luyện để phân loại ảnh chứa chó hoặc mèo dựa trên tập dữ liệu các hình ảnh chó và mèo đã được gán nhãn.</a:t>
            </a:r>
          </a:p>
          <a:p>
            <a:pPr marL="742950" lvl="1" indent="-285750" algn="l">
              <a:buFont typeface="+mj-lt"/>
              <a:buAutoNum type="arabicPeriod"/>
            </a:pPr>
            <a:r>
              <a:rPr lang="vi-VN" b="1" i="0" dirty="0">
                <a:solidFill>
                  <a:srgbClr val="D1D5DB"/>
                </a:solidFill>
                <a:effectLst/>
                <a:latin typeface="+mj-lt"/>
              </a:rPr>
              <a:t>Phân loại loại hoa trong ảnh:</a:t>
            </a:r>
            <a:r>
              <a:rPr lang="vi-VN" b="0" i="0" dirty="0">
                <a:solidFill>
                  <a:srgbClr val="D1D5DB"/>
                </a:solidFill>
                <a:effectLst/>
                <a:latin typeface="+mj-lt"/>
              </a:rPr>
              <a:t> CNN có thể được sử dụng để phân loại các loại hoa từ ảnh như phân loại hoa hướng dương, hoa hồng, hoa cúc, v.v.</a:t>
            </a:r>
          </a:p>
          <a:p>
            <a:pPr algn="l">
              <a:buFont typeface="+mj-lt"/>
              <a:buAutoNum type="arabicPeriod"/>
            </a:pPr>
            <a:r>
              <a:rPr lang="vi-VN" b="1" i="0" dirty="0">
                <a:solidFill>
                  <a:srgbClr val="D1D5DB"/>
                </a:solidFill>
                <a:effectLst/>
                <a:latin typeface="+mj-lt"/>
              </a:rPr>
              <a:t>Nhận dạng khuôn mặt (Facial Recognition)</a:t>
            </a:r>
            <a:endParaRPr lang="vi-VN" b="0" i="0" dirty="0">
              <a:solidFill>
                <a:srgbClr val="D1D5DB"/>
              </a:solidFill>
              <a:effectLst/>
              <a:latin typeface="+mj-lt"/>
            </a:endParaRPr>
          </a:p>
          <a:p>
            <a:pPr marL="742950" lvl="1" indent="-285750" algn="l">
              <a:buFont typeface="+mj-lt"/>
              <a:buAutoNum type="arabicPeriod"/>
            </a:pPr>
            <a:r>
              <a:rPr lang="vi-VN" b="1" i="0" dirty="0">
                <a:solidFill>
                  <a:srgbClr val="D1D5DB"/>
                </a:solidFill>
                <a:effectLst/>
                <a:latin typeface="+mj-lt"/>
              </a:rPr>
              <a:t>Nhận dạng khuôn mặt trong ảnh và video:</a:t>
            </a:r>
            <a:r>
              <a:rPr lang="vi-VN" b="0" i="0" dirty="0">
                <a:solidFill>
                  <a:srgbClr val="D1D5DB"/>
                </a:solidFill>
                <a:effectLst/>
                <a:latin typeface="+mj-lt"/>
              </a:rPr>
              <a:t> CNN có thể được sử dụng để nhận dạng và phân loại khuôn mặt từ ảnh chứa nhiều người hoặc video.</a:t>
            </a:r>
          </a:p>
          <a:p>
            <a:pPr algn="l">
              <a:buFont typeface="+mj-lt"/>
              <a:buAutoNum type="arabicPeriod"/>
            </a:pPr>
            <a:r>
              <a:rPr lang="vi-VN" b="1" i="0" dirty="0">
                <a:solidFill>
                  <a:srgbClr val="D1D5DB"/>
                </a:solidFill>
                <a:effectLst/>
                <a:latin typeface="+mj-lt"/>
              </a:rPr>
              <a:t>Phân loại vật thể (Object Detection)</a:t>
            </a:r>
            <a:endParaRPr lang="vi-VN" b="0" i="0" dirty="0">
              <a:solidFill>
                <a:srgbClr val="D1D5DB"/>
              </a:solidFill>
              <a:effectLst/>
              <a:latin typeface="+mj-lt"/>
            </a:endParaRPr>
          </a:p>
          <a:p>
            <a:pPr marL="742950" lvl="1" indent="-285750" algn="l">
              <a:buFont typeface="+mj-lt"/>
              <a:buAutoNum type="arabicPeriod"/>
            </a:pPr>
            <a:r>
              <a:rPr lang="vi-VN" b="1" i="0" dirty="0">
                <a:solidFill>
                  <a:srgbClr val="D1D5DB"/>
                </a:solidFill>
                <a:effectLst/>
                <a:latin typeface="+mj-lt"/>
              </a:rPr>
              <a:t>Phát hiện vật thể trong ảnh:</a:t>
            </a:r>
            <a:r>
              <a:rPr lang="vi-VN" b="0" i="0" dirty="0">
                <a:solidFill>
                  <a:srgbClr val="D1D5DB"/>
                </a:solidFill>
                <a:effectLst/>
                <a:latin typeface="+mj-lt"/>
              </a:rPr>
              <a:t> CNN không chỉ có khả năng nhận dạng đối tượng mà còn có thể xác định vị trí của chúng trong ảnh (bounding boxes). Ví dụ: phát hiện đối tượng trong video an ninh, phát hiện xe cộ trong video giao thông.</a:t>
            </a:r>
          </a:p>
          <a:p>
            <a:pPr algn="l">
              <a:buFont typeface="+mj-lt"/>
              <a:buAutoNum type="arabicPeriod"/>
            </a:pPr>
            <a:r>
              <a:rPr lang="vi-VN" b="1" i="0" dirty="0">
                <a:solidFill>
                  <a:srgbClr val="D1D5DB"/>
                </a:solidFill>
                <a:effectLst/>
                <a:latin typeface="+mj-lt"/>
              </a:rPr>
              <a:t>Tăng cường ảnh (Image Augmentation)</a:t>
            </a:r>
            <a:endParaRPr lang="vi-VN" b="0" i="0" dirty="0">
              <a:solidFill>
                <a:srgbClr val="D1D5DB"/>
              </a:solidFill>
              <a:effectLst/>
              <a:latin typeface="+mj-lt"/>
            </a:endParaRPr>
          </a:p>
          <a:p>
            <a:pPr marL="742950" lvl="1" indent="-285750" algn="l">
              <a:buFont typeface="+mj-lt"/>
              <a:buAutoNum type="arabicPeriod"/>
            </a:pPr>
            <a:r>
              <a:rPr lang="vi-VN" b="1" i="0" dirty="0">
                <a:solidFill>
                  <a:srgbClr val="D1D5DB"/>
                </a:solidFill>
                <a:effectLst/>
                <a:latin typeface="+mj-lt"/>
              </a:rPr>
              <a:t>Tăng cường dữ liệu:</a:t>
            </a:r>
            <a:r>
              <a:rPr lang="vi-VN" b="0" i="0" dirty="0">
                <a:solidFill>
                  <a:srgbClr val="D1D5DB"/>
                </a:solidFill>
                <a:effectLst/>
                <a:latin typeface="+mj-lt"/>
              </a:rPr>
              <a:t> CNN có thể được sử dụng để tăng cường dữ liệu bằng cách áp dụng các kỹ thuật như phóng to, xoay, lật ảnh, thêm nhiễu để tạo ra nhiều biến thể từ ảnh gốc và cải thiện khả năng tổng quát hóa của mô hình.</a:t>
            </a:r>
          </a:p>
          <a:p>
            <a:r>
              <a:rPr lang="en-US" dirty="0">
                <a:latin typeface="+mj-lt"/>
              </a:rPr>
              <a:t>--</a:t>
            </a:r>
          </a:p>
          <a:p>
            <a:pPr algn="l"/>
            <a:r>
              <a:rPr lang="vi-VN" b="1" i="0" dirty="0">
                <a:effectLst/>
                <a:latin typeface="+mj-lt"/>
              </a:rPr>
              <a:t>Input:</a:t>
            </a:r>
          </a:p>
          <a:p>
            <a:pPr algn="l">
              <a:buFont typeface="+mj-lt"/>
              <a:buAutoNum type="arabicPeriod"/>
            </a:pPr>
            <a:r>
              <a:rPr lang="vi-VN" b="1" i="0" dirty="0">
                <a:solidFill>
                  <a:srgbClr val="D1D5DB"/>
                </a:solidFill>
                <a:effectLst/>
                <a:latin typeface="+mj-lt"/>
              </a:rPr>
              <a:t>Ảnh vân tay cần quét:</a:t>
            </a:r>
            <a:r>
              <a:rPr lang="vi-VN" b="0" i="0" dirty="0">
                <a:solidFill>
                  <a:srgbClr val="D1D5DB"/>
                </a:solidFill>
                <a:effectLst/>
                <a:latin typeface="+mj-lt"/>
              </a:rPr>
              <a:t> Đây là bức ảnh vân tay bạn muốn so sánh.</a:t>
            </a:r>
          </a:p>
          <a:p>
            <a:pPr algn="l">
              <a:buFont typeface="+mj-lt"/>
              <a:buAutoNum type="arabicPeriod"/>
            </a:pPr>
            <a:r>
              <a:rPr lang="vi-VN" b="1" i="0" dirty="0">
                <a:solidFill>
                  <a:srgbClr val="D1D5DB"/>
                </a:solidFill>
                <a:effectLst/>
                <a:latin typeface="+mj-lt"/>
              </a:rPr>
              <a:t>Cơ sở dữ liệu 6000 bức ảnh vân tay:</a:t>
            </a:r>
            <a:r>
              <a:rPr lang="vi-VN" b="0" i="0" dirty="0">
                <a:solidFill>
                  <a:srgbClr val="D1D5DB"/>
                </a:solidFill>
                <a:effectLst/>
                <a:latin typeface="+mj-lt"/>
              </a:rPr>
              <a:t> Gồm 6000 ảnh vân tay khác nhau đã được lưu trữ.</a:t>
            </a:r>
          </a:p>
          <a:p>
            <a:pPr algn="l"/>
            <a:r>
              <a:rPr lang="vi-VN" b="1" i="0" dirty="0">
                <a:effectLst/>
                <a:latin typeface="+mj-lt"/>
              </a:rPr>
              <a:t>Các bước xử lý và so sánh:</a:t>
            </a:r>
          </a:p>
          <a:p>
            <a:pPr algn="l">
              <a:buFont typeface="+mj-lt"/>
              <a:buAutoNum type="arabicPeriod"/>
            </a:pPr>
            <a:r>
              <a:rPr lang="vi-VN" b="1" i="0" dirty="0">
                <a:solidFill>
                  <a:srgbClr val="D1D5DB"/>
                </a:solidFill>
                <a:effectLst/>
                <a:latin typeface="+mj-lt"/>
              </a:rPr>
              <a:t>Tiền xử lý ảnh vân tay:</a:t>
            </a:r>
            <a:r>
              <a:rPr lang="vi-VN" b="0" i="0" dirty="0">
                <a:solidFill>
                  <a:srgbClr val="D1D5DB"/>
                </a:solidFill>
                <a:effectLst/>
                <a:latin typeface="+mj-lt"/>
              </a:rPr>
              <a:t> Trước tiên, bạn cần thực hiện các bước xử lý ảnh như chuẩn hóa, cắt ảnh, điều chỉnh độ sáng, lọc nhiễu hoặc các bước tiền xử lý khác để chuẩn bị ảnh vân tay cho quá trình so sánh.</a:t>
            </a:r>
          </a:p>
          <a:p>
            <a:pPr algn="l">
              <a:buFont typeface="+mj-lt"/>
              <a:buAutoNum type="arabicPeriod"/>
            </a:pPr>
            <a:r>
              <a:rPr lang="vi-VN" b="1" i="0" dirty="0">
                <a:solidFill>
                  <a:srgbClr val="D1D5DB"/>
                </a:solidFill>
                <a:effectLst/>
                <a:latin typeface="+mj-lt"/>
              </a:rPr>
              <a:t>Rút trích đặc trưng:</a:t>
            </a:r>
            <a:r>
              <a:rPr lang="vi-VN" b="0" i="0" dirty="0">
                <a:solidFill>
                  <a:srgbClr val="D1D5DB"/>
                </a:solidFill>
                <a:effectLst/>
                <a:latin typeface="+mj-lt"/>
              </a:rPr>
              <a:t> Sử dụng các thuật toán xử lý ảnh hoặc thuật toán đặc trưng vân tay, bạn cần rút trích các đặc trưng độc đáo từ ảnh vân tay. Điều này có thể bao gồm việc sử dụng kỹ thuật như Local Binary Patterns (LBP), HOG (Histogram of Oriented Gradients), hoặc các phương pháp khác để biểu diễn đặc trưng của vân tay.</a:t>
            </a:r>
          </a:p>
          <a:p>
            <a:pPr algn="l">
              <a:buFont typeface="+mj-lt"/>
              <a:buAutoNum type="arabicPeriod"/>
            </a:pPr>
            <a:r>
              <a:rPr lang="vi-VN" b="1" i="0" dirty="0">
                <a:solidFill>
                  <a:srgbClr val="D1D5DB"/>
                </a:solidFill>
                <a:effectLst/>
                <a:latin typeface="+mj-lt"/>
              </a:rPr>
              <a:t>So sánh đặc trưng vân tay:</a:t>
            </a:r>
            <a:r>
              <a:rPr lang="vi-VN" b="0" i="0" dirty="0">
                <a:solidFill>
                  <a:srgbClr val="D1D5DB"/>
                </a:solidFill>
                <a:effectLst/>
                <a:latin typeface="+mj-lt"/>
              </a:rPr>
              <a:t> Khi đã có các đặc trưng từ ảnh vân tay cần so sánh và từ cơ sở dữ liệu, bạn sử dụng các phương pháp so sánh để so khớp các đặc trưng này. Các phương pháp này có thể bao gồm:</a:t>
            </a:r>
          </a:p>
          <a:p>
            <a:pPr marL="742950" lvl="1" indent="-285750" algn="l">
              <a:buFont typeface="+mj-lt"/>
              <a:buAutoNum type="arabicPeriod"/>
            </a:pPr>
            <a:r>
              <a:rPr lang="vi-VN" b="1" i="0" dirty="0">
                <a:solidFill>
                  <a:srgbClr val="D1D5DB"/>
                </a:solidFill>
                <a:effectLst/>
                <a:latin typeface="+mj-lt"/>
              </a:rPr>
              <a:t>Đối sánh vân tay:</a:t>
            </a:r>
            <a:r>
              <a:rPr lang="vi-VN" b="0" i="0" dirty="0">
                <a:solidFill>
                  <a:srgbClr val="D1D5DB"/>
                </a:solidFill>
                <a:effectLst/>
                <a:latin typeface="+mj-lt"/>
              </a:rPr>
              <a:t> Sử dụng các thuật toán đối sánh để so sánh đặc trưng của ảnh vân tay đang xét với các đặc trưng trong cơ sở dữ liệu. Điều này có thể dùng để tìm ra những ảnh vân tay trong cơ sở dữ liệu mà có đặc trưng gần giống.</a:t>
            </a:r>
          </a:p>
          <a:p>
            <a:pPr marL="742950" lvl="1" indent="-285750" algn="l">
              <a:buFont typeface="+mj-lt"/>
              <a:buAutoNum type="arabicPeriod"/>
            </a:pPr>
            <a:r>
              <a:rPr lang="vi-VN" b="1" i="0" dirty="0">
                <a:solidFill>
                  <a:srgbClr val="D1D5DB"/>
                </a:solidFill>
                <a:effectLst/>
                <a:latin typeface="+mj-lt"/>
              </a:rPr>
              <a:t>Băm và so sánh mã băm:</a:t>
            </a:r>
            <a:r>
              <a:rPr lang="vi-VN" b="0" i="0" dirty="0">
                <a:solidFill>
                  <a:srgbClr val="D1D5DB"/>
                </a:solidFill>
                <a:effectLst/>
                <a:latin typeface="+mj-lt"/>
              </a:rPr>
              <a:t> Chuyển đổi các đặc trưng vân tay thành một chuỗi hash hoặc mã băm và so sánh các mã băm này. Nếu hai bức ảnh có cùng một mã băm hoặc mã băm tương đồng, chúng có khả năng có đặc trưng tương tự.</a:t>
            </a:r>
          </a:p>
          <a:p>
            <a:pPr algn="l"/>
            <a:r>
              <a:rPr lang="vi-VN" b="1" i="0" dirty="0">
                <a:effectLst/>
                <a:latin typeface="+mj-lt"/>
              </a:rPr>
              <a:t>Output:</a:t>
            </a:r>
          </a:p>
          <a:p>
            <a:pPr algn="l">
              <a:buFont typeface="+mj-lt"/>
              <a:buAutoNum type="arabicPeriod"/>
            </a:pPr>
            <a:r>
              <a:rPr lang="vi-VN" b="1" i="0" dirty="0">
                <a:solidFill>
                  <a:srgbClr val="D1D5DB"/>
                </a:solidFill>
                <a:effectLst/>
                <a:latin typeface="+mj-lt"/>
              </a:rPr>
              <a:t>Kết quả so sánh:</a:t>
            </a:r>
            <a:r>
              <a:rPr lang="vi-VN" b="0" i="0" dirty="0">
                <a:solidFill>
                  <a:srgbClr val="D1D5DB"/>
                </a:solidFill>
                <a:effectLst/>
                <a:latin typeface="+mj-lt"/>
              </a:rPr>
              <a:t> Output sẽ cung cấp thông tin về việc so sánh ảnh vân tay cần quét với cơ sở dữ liệu 6000 bức ảnh vân tay. Có thể là danh sách các ảnh trong cơ sở dữ liệu mà có đặc trưng gần giống, hoặc các thông tin khác như mức độ tương đồng, điểm số so khớp, hoặc xác suất tương đồng.</a:t>
            </a:r>
          </a:p>
          <a:p>
            <a:endParaRPr lang="en-US" dirty="0">
              <a:latin typeface="+mj-lt"/>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3</a:t>
            </a:fld>
            <a:endParaRPr lang="en-US"/>
          </a:p>
        </p:txBody>
      </p:sp>
    </p:spTree>
    <p:extLst>
      <p:ext uri="{BB962C8B-B14F-4D97-AF65-F5344CB8AC3E}">
        <p14:creationId xmlns:p14="http://schemas.microsoft.com/office/powerpoint/2010/main" val="1895672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vi-VN" b="1" i="0" dirty="0">
                <a:solidFill>
                  <a:srgbClr val="D1D5DB"/>
                </a:solidFill>
                <a:effectLst/>
                <a:latin typeface="+mj-lt"/>
              </a:rPr>
              <a:t>Convolution Layer:</a:t>
            </a:r>
            <a:r>
              <a:rPr lang="vi-VN" b="0" i="0" dirty="0">
                <a:solidFill>
                  <a:srgbClr val="D1D5DB"/>
                </a:solidFill>
                <a:effectLst/>
                <a:latin typeface="+mj-lt"/>
              </a:rPr>
              <a:t> Lớp tích chập là một phần quan trọng trong CNNs. Trong lớp này, các bộ lọc (hay còn gọi là kernel) được áp dụng lên dữ liệu đầu vào để tạo ra các feature maps bằng việc thực hiện phép tích chập.</a:t>
            </a:r>
          </a:p>
          <a:p>
            <a:pPr algn="l">
              <a:buFont typeface="+mj-lt"/>
              <a:buAutoNum type="arabicPeriod"/>
            </a:pPr>
            <a:r>
              <a:rPr lang="vi-VN" b="1" i="0" dirty="0">
                <a:solidFill>
                  <a:srgbClr val="D1D5DB"/>
                </a:solidFill>
                <a:effectLst/>
                <a:latin typeface="+mj-lt"/>
              </a:rPr>
              <a:t>Stride:</a:t>
            </a:r>
            <a:r>
              <a:rPr lang="vi-VN" b="0" i="0" dirty="0">
                <a:solidFill>
                  <a:srgbClr val="D1D5DB"/>
                </a:solidFill>
                <a:effectLst/>
                <a:latin typeface="+mj-lt"/>
              </a:rPr>
              <a:t> Stride (bước nhảy) là khoảng cách mà kernel di chuyển trên dữ liệu đầu vào khi thực hiện phép tích chập. Nó quy định số bước mỗi lần kernel di chuyển trên chiều dài và chiều rộng của dữ liệu.</a:t>
            </a:r>
          </a:p>
          <a:p>
            <a:pPr algn="l">
              <a:buFont typeface="+mj-lt"/>
              <a:buAutoNum type="arabicPeriod"/>
            </a:pPr>
            <a:r>
              <a:rPr lang="vi-VN" b="1" i="0" dirty="0">
                <a:solidFill>
                  <a:srgbClr val="D1D5DB"/>
                </a:solidFill>
                <a:effectLst/>
                <a:latin typeface="+mj-lt"/>
              </a:rPr>
              <a:t>Padding:</a:t>
            </a:r>
            <a:r>
              <a:rPr lang="vi-VN" b="0" i="0" dirty="0">
                <a:solidFill>
                  <a:srgbClr val="D1D5DB"/>
                </a:solidFill>
                <a:effectLst/>
                <a:latin typeface="+mj-lt"/>
              </a:rPr>
              <a:t> Padding là việc thêm các giá trị 0 hoặc các giá trị nhất định xung quanh biên của dữ liệu đầu vào trước khi thực hiện phép tích chập. Padding giúp duy trì kích thước của đầu vào và tránh việc mất thông tin ở biên.</a:t>
            </a:r>
          </a:p>
          <a:p>
            <a:pPr algn="l">
              <a:buFont typeface="+mj-lt"/>
              <a:buAutoNum type="arabicPeriod"/>
            </a:pPr>
            <a:r>
              <a:rPr lang="vi-VN" b="1" i="0" dirty="0">
                <a:solidFill>
                  <a:srgbClr val="D1D5DB"/>
                </a:solidFill>
                <a:effectLst/>
                <a:latin typeface="+mj-lt"/>
              </a:rPr>
              <a:t>ReLU (Rectified Linear Activation):</a:t>
            </a:r>
            <a:r>
              <a:rPr lang="vi-VN" b="0" i="0" dirty="0">
                <a:solidFill>
                  <a:srgbClr val="D1D5DB"/>
                </a:solidFill>
                <a:effectLst/>
                <a:latin typeface="+mj-lt"/>
              </a:rPr>
              <a:t> Là một hàm kích hoạt được sử dụng phổ biến trong CNNs sau lớp tích chập. Nó giữ lại các giá trị dương không thay đổi, trong khi đặt các giá trị âm bằng 0. Hàm ReLU thường được sử dụng để giải quyết vấn đề biến mất gradient và tăng tính phi tuyến tính của mô hình.</a:t>
            </a:r>
          </a:p>
          <a:p>
            <a:pPr algn="l">
              <a:buFont typeface="+mj-lt"/>
              <a:buAutoNum type="arabicPeriod"/>
            </a:pPr>
            <a:r>
              <a:rPr lang="vi-VN" b="1" i="0" dirty="0">
                <a:solidFill>
                  <a:srgbClr val="D1D5DB"/>
                </a:solidFill>
                <a:effectLst/>
                <a:latin typeface="+mj-lt"/>
              </a:rPr>
              <a:t>Pooling Layer:</a:t>
            </a:r>
            <a:r>
              <a:rPr lang="vi-VN" b="0" i="0" dirty="0">
                <a:solidFill>
                  <a:srgbClr val="D1D5DB"/>
                </a:solidFill>
                <a:effectLst/>
                <a:latin typeface="+mj-lt"/>
              </a:rPr>
              <a:t> Lớp gộp (Pooling) thường được sử dụng sau các lớp tích chập để giảm kích thước của feature maps. Các phép gộp thường là phép lấy giá trị lớn nhất (Max Pooling) hoặc phép lấy giá trị trung bình (Average Pooling) trong các vùng quét nhất định của feature maps.</a:t>
            </a:r>
          </a:p>
          <a:p>
            <a:pPr algn="l">
              <a:buFont typeface="+mj-lt"/>
              <a:buAutoNum type="arabicPeriod"/>
            </a:pPr>
            <a:r>
              <a:rPr lang="vi-VN" b="1" i="0" dirty="0">
                <a:solidFill>
                  <a:srgbClr val="D1D5DB"/>
                </a:solidFill>
                <a:effectLst/>
                <a:latin typeface="+mj-lt"/>
              </a:rPr>
              <a:t>Data:</a:t>
            </a:r>
            <a:r>
              <a:rPr lang="vi-VN" b="0" i="0" dirty="0">
                <a:solidFill>
                  <a:srgbClr val="D1D5DB"/>
                </a:solidFill>
                <a:effectLst/>
                <a:latin typeface="+mj-lt"/>
              </a:rPr>
              <a:t> Trong ngữ cảnh của CNN, dữ liệu thường là các đầu vào, chẳng hạn như hình ảnh, âm thanh, hoặc dữ liệu 2D khác. Dữ liệu này được đưa vào mô hình để thực hiện các phép tính toán và huấn luyện mô hình.</a:t>
            </a:r>
          </a:p>
          <a:p>
            <a:endParaRPr lang="en-US" dirty="0">
              <a:latin typeface="+mj-lt"/>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4</a:t>
            </a:fld>
            <a:endParaRPr lang="en-US"/>
          </a:p>
        </p:txBody>
      </p:sp>
    </p:spTree>
    <p:extLst>
      <p:ext uri="{BB962C8B-B14F-4D97-AF65-F5344CB8AC3E}">
        <p14:creationId xmlns:p14="http://schemas.microsoft.com/office/powerpoint/2010/main" val="27300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D1D5DB"/>
                </a:solidFill>
                <a:effectLst/>
                <a:latin typeface="+mj-lt"/>
              </a:rPr>
              <a:t>Để thực hiện phép tích chập, bạn sẽ:</a:t>
            </a:r>
          </a:p>
          <a:p>
            <a:pPr algn="l">
              <a:buFont typeface="+mj-lt"/>
              <a:buAutoNum type="arabicPeriod"/>
            </a:pPr>
            <a:r>
              <a:rPr lang="vi-VN" b="0" i="0" dirty="0">
                <a:solidFill>
                  <a:srgbClr val="D1D5DB"/>
                </a:solidFill>
                <a:effectLst/>
                <a:latin typeface="+mj-lt"/>
              </a:rPr>
              <a:t>Đặt ma trận bộ lọc 3x3 lên ma trận đầu vào 5x5 từ góc trên bên trái.</a:t>
            </a:r>
          </a:p>
          <a:p>
            <a:pPr algn="l">
              <a:buFont typeface="+mj-lt"/>
              <a:buAutoNum type="arabicPeriod"/>
            </a:pPr>
            <a:r>
              <a:rPr lang="vi-VN" b="0" i="0" dirty="0">
                <a:solidFill>
                  <a:srgbClr val="D1D5DB"/>
                </a:solidFill>
                <a:effectLst/>
                <a:latin typeface="+mj-lt"/>
              </a:rPr>
              <a:t>Nhân từng phần tử của ma trận bộ lọc với các phần tử tương ứng trong vùng của ma trận đầu vào mà nó đang chồng lấn.</a:t>
            </a:r>
          </a:p>
          <a:p>
            <a:pPr algn="l">
              <a:buFont typeface="+mj-lt"/>
              <a:buAutoNum type="arabicPeriod"/>
            </a:pPr>
            <a:r>
              <a:rPr lang="vi-VN" b="0" i="0" dirty="0">
                <a:solidFill>
                  <a:srgbClr val="D1D5DB"/>
                </a:solidFill>
                <a:effectLst/>
                <a:latin typeface="+mj-lt"/>
              </a:rPr>
              <a:t>Tính tổng các tích vô hướng này để tạo ra giá trị của một pixel trong feature map (bản đồ đặc trưng).</a:t>
            </a:r>
          </a:p>
          <a:p>
            <a:pPr algn="l"/>
            <a:r>
              <a:rPr lang="vi-VN" b="0" i="0" dirty="0">
                <a:solidFill>
                  <a:srgbClr val="D1D5DB"/>
                </a:solidFill>
                <a:effectLst/>
                <a:latin typeface="+mj-lt"/>
              </a:rPr>
              <a:t>Khi bộ lọc di chuyển qua ma trận đầu vào, mỗi lần nhân và tính tổng sẽ tạo ra một pixel trong feature map. Quá trình này được lặp lại cho toàn bộ ma trận đầu vào để tạo ra một feature map mới.</a:t>
            </a:r>
          </a:p>
          <a:p>
            <a:pPr algn="l"/>
            <a:r>
              <a:rPr lang="vi-VN" b="0" i="0" dirty="0">
                <a:solidFill>
                  <a:srgbClr val="D1D5DB"/>
                </a:solidFill>
                <a:effectLst/>
                <a:latin typeface="+mj-lt"/>
              </a:rPr>
              <a:t>Quá trình này giúp mô hình học được các đặc trưng như cạnh, góc, hoặc các đặc điểm cụ thể khác từ dữ liệu hình ảnh đầu vào.</a:t>
            </a:r>
          </a:p>
          <a:p>
            <a:endParaRPr lang="en-US" dirty="0">
              <a:latin typeface="+mj-lt"/>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5</a:t>
            </a:fld>
            <a:endParaRPr lang="en-US"/>
          </a:p>
        </p:txBody>
      </p:sp>
    </p:spTree>
    <p:extLst>
      <p:ext uri="{BB962C8B-B14F-4D97-AF65-F5344CB8AC3E}">
        <p14:creationId xmlns:p14="http://schemas.microsoft.com/office/powerpoint/2010/main" val="196913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vi-VN" b="0" i="0" dirty="0">
                <a:solidFill>
                  <a:srgbClr val="D1D5DB"/>
                </a:solidFill>
                <a:effectLst/>
                <a:latin typeface="+mj-lt"/>
              </a:rPr>
            </a:br>
            <a:r>
              <a:rPr lang="vi-VN" b="0" i="0" dirty="0">
                <a:solidFill>
                  <a:srgbClr val="D1D5DB"/>
                </a:solidFill>
                <a:effectLst/>
                <a:latin typeface="+mj-lt"/>
              </a:rPr>
              <a:t>Rất tiếc vì tôi không thể xem hình ảnh bạn đề cập. Tuy nhiên, mô tả của bạn về quá trình tích chập và việc áp dụng các bộ lọc (kernels) khác nhau để tạo ra các feature map là chính xác.</a:t>
            </a:r>
          </a:p>
          <a:p>
            <a:pPr algn="l"/>
            <a:r>
              <a:rPr lang="vi-VN" b="0" i="0" dirty="0">
                <a:solidFill>
                  <a:srgbClr val="D1D5DB"/>
                </a:solidFill>
                <a:effectLst/>
                <a:latin typeface="+mj-lt"/>
              </a:rPr>
              <a:t>Khi một lớp tích chập của ma trận hình ảnh 5x5 nhân với một ma trận bộ lọc 3x3, kết quả thu được là một feature map. Mỗi pixel trong feature map được tính bằng cách áp dụng ma trận bộ lọc lên một phần của hình ảnh đầu vào và thực hiện phép tích chập.</a:t>
            </a:r>
          </a:p>
          <a:p>
            <a:pPr algn="l"/>
            <a:r>
              <a:rPr lang="vi-VN" b="0" i="0" dirty="0">
                <a:solidFill>
                  <a:srgbClr val="D1D5DB"/>
                </a:solidFill>
                <a:effectLst/>
                <a:latin typeface="+mj-lt"/>
              </a:rPr>
              <a:t>Việc sử dụng các bộ lọc khác nhau có thể tạo ra các feature map khác nhau. Mỗi bộ lọc có thể tập trung vào việc phát hiện các đặc trưng cụ thể như cạnh, góc, hoặc các đặc điểm khác của hình ảnh. Khi áp dụng các bộ lọc này, feature map sẽ bắt lấy các đặc trưng mà bộ lọc tương ứng nhấn mạnh.</a:t>
            </a:r>
          </a:p>
          <a:p>
            <a:pPr algn="l"/>
            <a:r>
              <a:rPr lang="vi-VN" b="0" i="0" dirty="0">
                <a:solidFill>
                  <a:srgbClr val="D1D5DB"/>
                </a:solidFill>
                <a:effectLst/>
                <a:latin typeface="+mj-lt"/>
              </a:rPr>
              <a:t>Ví dụ, một bộ lọc có thể giúp phát hiện cạnh trong hình ảnh bằng cách nhấn mạnh sự khác biệt giữa các pixel liền kề. Một bộ lọc khác có thể làm mờ hình ảnh bằng cách lấy giá trị trung bình của các pixel trong vùng chồng lấn. Mỗi feature map tạo ra bởi một bộ lọc sẽ chứa thông tin về các đặc trưng cụ thể mà bộ lọc đó hướng tới.</a:t>
            </a:r>
          </a:p>
          <a:p>
            <a:pPr algn="l"/>
            <a:r>
              <a:rPr lang="vi-VN" b="0" i="0" dirty="0">
                <a:solidFill>
                  <a:srgbClr val="D1D5DB"/>
                </a:solidFill>
                <a:effectLst/>
                <a:latin typeface="+mj-lt"/>
              </a:rPr>
              <a:t>Việc kết hợp nhiều feature map từ nhiều bộ lọc khác nhau sau đó sẽ tạo ra các lớp đặc trưng phức tạp hơn, giúp mô hình học được thông tin chi tiết và trừu tượng từ dữ liệu hình ảnh.</a:t>
            </a:r>
          </a:p>
          <a:p>
            <a:endParaRPr lang="en-US" dirty="0">
              <a:latin typeface="+mj-lt"/>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6</a:t>
            </a:fld>
            <a:endParaRPr lang="en-US"/>
          </a:p>
        </p:txBody>
      </p:sp>
    </p:spTree>
    <p:extLst>
      <p:ext uri="{BB962C8B-B14F-4D97-AF65-F5344CB8AC3E}">
        <p14:creationId xmlns:p14="http://schemas.microsoft.com/office/powerpoint/2010/main" val="109374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dirty="0">
                <a:latin typeface="+mj-lt"/>
              </a:rPr>
              <a:t>Stride trong lớp tích chập định rõ khoảng cách mà kernel di chuyển trên dữ liệu đầu vào trong quá trình tích chập.</a:t>
            </a:r>
          </a:p>
          <a:p>
            <a:pPr algn="l"/>
            <a:r>
              <a:rPr lang="vi-VN" dirty="0">
                <a:latin typeface="+mj-lt"/>
              </a:rPr>
              <a:t>Khi stride là 1, kernel di chuyển một pixel mỗi lần trên dữ liệu đầu vào. Điều này có nghĩa là sau khi tích chập một vùng, kernel sẽ di chuyển sang vùng tiếp theo bằng cách dịch chuyển 1 pixel.</a:t>
            </a:r>
          </a:p>
          <a:p>
            <a:pPr algn="l"/>
            <a:r>
              <a:rPr lang="vi-VN" dirty="0">
                <a:latin typeface="+mj-lt"/>
              </a:rPr>
              <a:t>Khi stride là 2, kernel sẽ di chuyển 2 pixel mỗi lần trên dữ liệu đầu vào. Điều này dẫn đến việc kernel nhảy qua một phần lớn hơn của dữ liệu đầu vào, giảm kích thước của feature map tạo ra sau mỗi lớp tích chập.</a:t>
            </a:r>
          </a:p>
          <a:p>
            <a:pPr algn="l"/>
            <a:r>
              <a:rPr lang="vi-VN" dirty="0">
                <a:latin typeface="+mj-lt"/>
              </a:rPr>
              <a:t>Qua việc thay đổi stride, chúng ta có thể kiểm soát kích thước của feature map sau mỗi lớp tích chập. Stride càng lớn, feature map càng thu nhỏ và ngược lại. Việc điều chỉnh stride cũng ảnh hưởng đến số lượng phép tính tích chập cần thiết và có thể làm giảm độ phức tạp của mô hình.</a:t>
            </a:r>
          </a:p>
          <a:p>
            <a:pPr algn="l"/>
            <a:r>
              <a:rPr lang="vi-VN" dirty="0">
                <a:latin typeface="+mj-lt"/>
              </a:rPr>
              <a:t>Hình dưới đây thể hiện một lớp tích chập hoạt động với stride là 2, tức là kernel di chuyển 2 pixel mỗi lần trên dữ liệu đầu vào:</a:t>
            </a:r>
          </a:p>
          <a:p>
            <a:pPr algn="l"/>
            <a:r>
              <a:rPr lang="vi-VN" dirty="0">
                <a:latin typeface="+mj-lt"/>
              </a:rPr>
              <a:t>[Đây là một ví dụ minh họa về lớp tích chập hoạt động với stride là 2.]</a:t>
            </a:r>
          </a:p>
          <a:p>
            <a:pPr algn="l"/>
            <a:r>
              <a:rPr lang="vi-VN" dirty="0">
                <a:latin typeface="+mj-lt"/>
              </a:rPr>
              <a:t>Stride là một tham số quan trọng trong quá trình tích chập và giúp điều chỉnh kích thước và đặc trưng của feature map.</a:t>
            </a:r>
          </a:p>
          <a:p>
            <a:endParaRPr lang="en-US" dirty="0">
              <a:latin typeface="+mj-lt"/>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7</a:t>
            </a:fld>
            <a:endParaRPr lang="en-US"/>
          </a:p>
        </p:txBody>
      </p:sp>
    </p:spTree>
    <p:extLst>
      <p:ext uri="{BB962C8B-B14F-4D97-AF65-F5344CB8AC3E}">
        <p14:creationId xmlns:p14="http://schemas.microsoft.com/office/powerpoint/2010/main" val="188240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vi-VN" b="0" i="0" dirty="0">
                <a:solidFill>
                  <a:srgbClr val="D1D5DB"/>
                </a:solidFill>
                <a:effectLst/>
                <a:latin typeface="+mj-lt"/>
              </a:rPr>
            </a:br>
            <a:r>
              <a:rPr lang="vi-VN" b="0" i="0" dirty="0">
                <a:solidFill>
                  <a:srgbClr val="D1D5DB"/>
                </a:solidFill>
                <a:effectLst/>
                <a:latin typeface="+mj-lt"/>
              </a:rPr>
              <a:t>Đúng, khi sử dụng các lớp tích chập trong mạng neural, có thể xảy ra trường hợp mà kích thước của kernel không phù hợp với kích thước của hình ảnh đầu vào. Trong trường hợp này, có hai phương pháp để xử lý:</a:t>
            </a:r>
          </a:p>
          <a:p>
            <a:pPr algn="l"/>
            <a:r>
              <a:rPr lang="vi-VN" b="1" i="0" dirty="0">
                <a:effectLst/>
                <a:latin typeface="+mj-lt"/>
              </a:rPr>
              <a:t>1. Padding (Chèn thêm):</a:t>
            </a:r>
          </a:p>
          <a:p>
            <a:pPr algn="l"/>
            <a:r>
              <a:rPr lang="vi-VN" b="0" i="0" dirty="0">
                <a:solidFill>
                  <a:srgbClr val="D1D5DB"/>
                </a:solidFill>
                <a:effectLst/>
                <a:latin typeface="+mj-lt"/>
              </a:rPr>
              <a:t>Padding là việc thêm các giá trị 0 hoặc các giá trị được chọn vào xung quanh biên của hình ảnh đầu vào. Phương pháp này tạo ra một ranh giới xung quanh hình ảnh để làm cho kích thước của hình ảnh đủ lớn để phù hợp với kernel. Padding giữ nguyên thông tin ở biên của hình ảnh và ngăn không cho dữ liệu bị mất đi khi thực hiện phép tích chập.</a:t>
            </a:r>
          </a:p>
          <a:p>
            <a:pPr algn="l"/>
            <a:r>
              <a:rPr lang="vi-VN" b="1" i="0" dirty="0">
                <a:effectLst/>
                <a:latin typeface="+mj-lt"/>
              </a:rPr>
              <a:t>2. Cắt bớt (Trimming):</a:t>
            </a:r>
          </a:p>
          <a:p>
            <a:pPr algn="l"/>
            <a:r>
              <a:rPr lang="vi-VN" b="0" i="0" dirty="0">
                <a:solidFill>
                  <a:srgbClr val="D1D5DB"/>
                </a:solidFill>
                <a:effectLst/>
                <a:latin typeface="+mj-lt"/>
              </a:rPr>
              <a:t>Phương pháp này là việc cắt bớt hình ảnh tại những điểm không phù hợp với kernel. Điều này có thể dẫn đến mất mát thông tin ở biên của hình ảnh, và có thể làm giảm chất lượng của dữ liệu đầu vào.</a:t>
            </a:r>
          </a:p>
          <a:p>
            <a:pPr algn="l"/>
            <a:r>
              <a:rPr lang="vi-VN" b="0" i="0" dirty="0">
                <a:solidFill>
                  <a:srgbClr val="D1D5DB"/>
                </a:solidFill>
                <a:effectLst/>
                <a:latin typeface="+mj-lt"/>
              </a:rPr>
              <a:t>Trong hầu hết các trường hợp, việc sử dụng padding thường được ưa chuộng hơn. Bằng cách thêm các giá trị 0 hoặc giá trị được chọn vào xung quanh biên của hình ảnh, mô hình sẽ không mất thông tin từ các phần lề và có thể xử lý hình ảnh một cách toàn vẹn hơn.</a:t>
            </a:r>
          </a:p>
          <a:p>
            <a:pPr algn="l"/>
            <a:r>
              <a:rPr lang="vi-VN" b="0" i="0" dirty="0">
                <a:solidFill>
                  <a:srgbClr val="D1D5DB"/>
                </a:solidFill>
                <a:effectLst/>
                <a:latin typeface="+mj-lt"/>
              </a:rPr>
              <a:t>Padding cũng giúp kiểm soát kích thước của feature map sau mỗi lớp tích chập và duy trì thông tin biên quan trọng. Điều này rất hữu ích trong quá trình xây dựng mô hình CNN.</a:t>
            </a:r>
          </a:p>
          <a:p>
            <a:endParaRPr lang="en-US" dirty="0">
              <a:latin typeface="+mj-lt"/>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8</a:t>
            </a:fld>
            <a:endParaRPr lang="en-US"/>
          </a:p>
        </p:txBody>
      </p:sp>
    </p:spTree>
    <p:extLst>
      <p:ext uri="{BB962C8B-B14F-4D97-AF65-F5344CB8AC3E}">
        <p14:creationId xmlns:p14="http://schemas.microsoft.com/office/powerpoint/2010/main" val="17011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vi-VN" b="0" i="0" dirty="0">
                <a:solidFill>
                  <a:srgbClr val="D1D5DB"/>
                </a:solidFill>
                <a:effectLst/>
                <a:latin typeface="+mj-lt"/>
              </a:rPr>
            </a:br>
            <a:r>
              <a:rPr lang="vi-VN" b="0" i="0" dirty="0">
                <a:solidFill>
                  <a:srgbClr val="D1D5DB"/>
                </a:solidFill>
                <a:effectLst/>
                <a:latin typeface="+mj-lt"/>
              </a:rPr>
              <a:t>Đúng, ReLU (Rectified Linear Unit) là một hàm kích hoạt phi tuyến phổ biến được sử dụng trong Convolutional Neural Networks (ConvNets) và các mạng neural khác. Hàm ReLU được định nghĩa bởi công thức ƒ(</a:t>
            </a:r>
            <a:r>
              <a:rPr lang="en-US" b="0" i="0" dirty="0">
                <a:solidFill>
                  <a:srgbClr val="D1D5DB"/>
                </a:solidFill>
                <a:effectLst/>
                <a:latin typeface="+mj-lt"/>
              </a:rPr>
              <a:t>x</a:t>
            </a:r>
            <a:r>
              <a:rPr lang="vi-VN" b="0" i="0" dirty="0">
                <a:solidFill>
                  <a:srgbClr val="D1D5DB"/>
                </a:solidFill>
                <a:effectLst/>
                <a:latin typeface="+mj-lt"/>
              </a:rPr>
              <a:t>)=max⁡(0,</a:t>
            </a:r>
            <a:r>
              <a:rPr lang="en-US" b="0" i="0" dirty="0">
                <a:solidFill>
                  <a:srgbClr val="D1D5DB"/>
                </a:solidFill>
                <a:effectLst/>
                <a:latin typeface="+mj-lt"/>
              </a:rPr>
              <a:t>x</a:t>
            </a:r>
            <a:r>
              <a:rPr lang="vi-VN" b="0" i="0" dirty="0">
                <a:solidFill>
                  <a:srgbClr val="D1D5DB"/>
                </a:solidFill>
                <a:effectLst/>
                <a:latin typeface="+mj-lt"/>
              </a:rPr>
              <a:t>)ƒ(</a:t>
            </a:r>
            <a:r>
              <a:rPr lang="vi-VN" b="0" i="1" dirty="0">
                <a:solidFill>
                  <a:srgbClr val="D1D5DB"/>
                </a:solidFill>
                <a:effectLst/>
                <a:latin typeface="+mj-lt"/>
              </a:rPr>
              <a:t>x</a:t>
            </a:r>
            <a:r>
              <a:rPr lang="vi-VN" b="0" i="0" dirty="0">
                <a:solidFill>
                  <a:srgbClr val="D1D5DB"/>
                </a:solidFill>
                <a:effectLst/>
                <a:latin typeface="+mj-lt"/>
              </a:rPr>
              <a:t>)=max(0,</a:t>
            </a:r>
            <a:r>
              <a:rPr lang="vi-VN" b="0" i="1" dirty="0">
                <a:solidFill>
                  <a:srgbClr val="D1D5DB"/>
                </a:solidFill>
                <a:effectLst/>
                <a:latin typeface="+mj-lt"/>
              </a:rPr>
              <a:t>x</a:t>
            </a:r>
            <a:r>
              <a:rPr lang="vi-VN" b="0" i="0" dirty="0">
                <a:solidFill>
                  <a:srgbClr val="D1D5DB"/>
                </a:solidFill>
                <a:effectLst/>
                <a:latin typeface="+mj-lt"/>
              </a:rPr>
              <a:t>), nghĩa là giữ lại giá trị dương của x và đặt các giá trị âm bằng 0.</a:t>
            </a:r>
          </a:p>
          <a:p>
            <a:pPr algn="l"/>
            <a:r>
              <a:rPr lang="vi-VN" b="0" i="0" dirty="0">
                <a:solidFill>
                  <a:srgbClr val="D1D5DB"/>
                </a:solidFill>
                <a:effectLst/>
                <a:latin typeface="+mj-lt"/>
              </a:rPr>
              <a:t>Một số lý do khiến ReLU quan trọng và phổ biến trong mạng neural:</a:t>
            </a:r>
          </a:p>
          <a:p>
            <a:pPr algn="l">
              <a:buFont typeface="+mj-lt"/>
              <a:buAutoNum type="arabicPeriod"/>
            </a:pPr>
            <a:r>
              <a:rPr lang="vi-VN" b="1" i="0" dirty="0">
                <a:solidFill>
                  <a:srgbClr val="D1D5DB"/>
                </a:solidFill>
                <a:effectLst/>
                <a:latin typeface="+mj-lt"/>
              </a:rPr>
              <a:t>Tính phi tuyến:</a:t>
            </a:r>
            <a:r>
              <a:rPr lang="vi-VN" b="0" i="0" dirty="0">
                <a:solidFill>
                  <a:srgbClr val="D1D5DB"/>
                </a:solidFill>
                <a:effectLst/>
                <a:latin typeface="+mj-lt"/>
              </a:rPr>
              <a:t> ReLU giới thiệu tính chất phi tuyến vào mạng neural, giúp mô hình có khả năng học các đặc trưng phi tuyến tính từ dữ liệu. Điều này quan trọng để mô hình có thể học được các biểu diễn phức tạp và phù hợp với nhiều loại dữ liệu.</a:t>
            </a:r>
          </a:p>
          <a:p>
            <a:pPr algn="l">
              <a:buFont typeface="+mj-lt"/>
              <a:buAutoNum type="arabicPeriod"/>
            </a:pPr>
            <a:r>
              <a:rPr lang="vi-VN" b="1" i="0" dirty="0">
                <a:solidFill>
                  <a:srgbClr val="D1D5DB"/>
                </a:solidFill>
                <a:effectLst/>
                <a:latin typeface="+mj-lt"/>
              </a:rPr>
              <a:t>Giải quyết vấn đề biến mất gradient:</a:t>
            </a:r>
            <a:r>
              <a:rPr lang="vi-VN" b="0" i="0" dirty="0">
                <a:solidFill>
                  <a:srgbClr val="D1D5DB"/>
                </a:solidFill>
                <a:effectLst/>
                <a:latin typeface="+mj-lt"/>
              </a:rPr>
              <a:t> ReLU giúp giải quyết vấn đề biến mất gradient, một vấn đề phổ biến trong việc sử dụng các hàm kích hoạt khác như sigmoid hoặc tanh. Trong quá trình lan truyền ngược, ReLU không gây ra độ suy giảm gradient quá lớn, giúp mô hình học tốt hơn.</a:t>
            </a:r>
          </a:p>
          <a:p>
            <a:pPr algn="l">
              <a:buFont typeface="+mj-lt"/>
              <a:buAutoNum type="arabicPeriod"/>
            </a:pPr>
            <a:r>
              <a:rPr lang="vi-VN" b="1" i="0" dirty="0">
                <a:solidFill>
                  <a:srgbClr val="D1D5DB"/>
                </a:solidFill>
                <a:effectLst/>
                <a:latin typeface="+mj-lt"/>
              </a:rPr>
              <a:t>Hiệu suất tính toán:</a:t>
            </a:r>
            <a:r>
              <a:rPr lang="vi-VN" b="0" i="0" dirty="0">
                <a:solidFill>
                  <a:srgbClr val="D1D5DB"/>
                </a:solidFill>
                <a:effectLst/>
                <a:latin typeface="+mj-lt"/>
              </a:rPr>
              <a:t> ReLU đơn giản và nhanh chóng để tính toán so với các hàm kích hoạt khác như sigmoid hoặc tanh. Điều này làm giảm thời gian huấn luyện của mô hình.</a:t>
            </a:r>
          </a:p>
          <a:p>
            <a:pPr algn="l"/>
            <a:r>
              <a:rPr lang="vi-VN" b="0" i="0" dirty="0">
                <a:solidFill>
                  <a:srgbClr val="D1D5DB"/>
                </a:solidFill>
                <a:effectLst/>
                <a:latin typeface="+mj-lt"/>
              </a:rPr>
              <a:t>Mặc dù ReLU thường được ưa chuộng vì các lợi ích nêu trên, nhưng không phải mọi tình huống đều thích hợp cho ReLU. Đôi khi, các hàm kích hoạt khác như tanh hoặc sigmoid vẫn được sử dụng, tùy thuộc vào đặc điểm của dữ liệu và cấu trúc của mô hình. Tuy nhiên, ReLU vẫn là lựa chọn phổ biến do hiệu suất tốt và khả năng giải quyết các vấn đề thường gặp trong mạng neural.</a:t>
            </a:r>
          </a:p>
          <a:p>
            <a:endParaRPr lang="en-US" dirty="0">
              <a:latin typeface="+mj-lt"/>
            </a:endParaRPr>
          </a:p>
        </p:txBody>
      </p:sp>
      <p:sp>
        <p:nvSpPr>
          <p:cNvPr id="4" name="Slide Number Placeholder 3"/>
          <p:cNvSpPr>
            <a:spLocks noGrp="1"/>
          </p:cNvSpPr>
          <p:nvPr>
            <p:ph type="sldNum" sz="quarter" idx="5"/>
          </p:nvPr>
        </p:nvSpPr>
        <p:spPr/>
        <p:txBody>
          <a:bodyPr/>
          <a:lstStyle/>
          <a:p>
            <a:fld id="{51EA2409-FA30-4F0E-930D-C2730658DE60}" type="slidenum">
              <a:rPr lang="en-US" smtClean="0"/>
              <a:t>9</a:t>
            </a:fld>
            <a:endParaRPr lang="en-US"/>
          </a:p>
        </p:txBody>
      </p:sp>
    </p:spTree>
    <p:extLst>
      <p:ext uri="{BB962C8B-B14F-4D97-AF65-F5344CB8AC3E}">
        <p14:creationId xmlns:p14="http://schemas.microsoft.com/office/powerpoint/2010/main" val="3495149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2.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2.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14.jpe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12.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14.jpe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7.sv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6.png"/><Relationship Id="rId5" Type="http://schemas.openxmlformats.org/officeDocument/2006/relationships/image" Target="../media/image4.png"/><Relationship Id="rId10" Type="http://schemas.openxmlformats.org/officeDocument/2006/relationships/image" Target="../media/image55.svg"/><Relationship Id="rId4" Type="http://schemas.openxmlformats.org/officeDocument/2006/relationships/image" Target="../media/image51.jpe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2.png"/><Relationship Id="rId10" Type="http://schemas.openxmlformats.org/officeDocument/2006/relationships/image" Target="../media/image18.svg"/><Relationship Id="rId4" Type="http://schemas.openxmlformats.org/officeDocument/2006/relationships/image" Target="../media/image7.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7.xml"/><Relationship Id="rId7" Type="http://schemas.openxmlformats.org/officeDocument/2006/relationships/image" Target="../media/image12.png"/><Relationship Id="rId12"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svg"/><Relationship Id="rId11" Type="http://schemas.openxmlformats.org/officeDocument/2006/relationships/image" Target="../media/image21.svg"/><Relationship Id="rId5" Type="http://schemas.openxmlformats.org/officeDocument/2006/relationships/image" Target="../media/image6.png"/><Relationship Id="rId10" Type="http://schemas.openxmlformats.org/officeDocument/2006/relationships/image" Target="../media/image20.png"/><Relationship Id="rId4" Type="http://schemas.openxmlformats.org/officeDocument/2006/relationships/notesSlide" Target="../notesSlides/notesSlide6.xml"/><Relationship Id="rId9"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7.svg"/><Relationship Id="rId5" Type="http://schemas.openxmlformats.org/officeDocument/2006/relationships/image" Target="../media/image6.png"/><Relationship Id="rId10" Type="http://schemas.openxmlformats.org/officeDocument/2006/relationships/image" Target="../media/image26.png"/><Relationship Id="rId4" Type="http://schemas.openxmlformats.org/officeDocument/2006/relationships/image" Target="../media/image24.sv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2.png"/><Relationship Id="rId4" Type="http://schemas.openxmlformats.org/officeDocument/2006/relationships/image" Target="../media/image7.sv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2.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950605" y="-85725"/>
            <a:ext cx="11337395" cy="12754570"/>
            <a:chOff x="0" y="0"/>
            <a:chExt cx="5370413" cy="6041715"/>
          </a:xfrm>
        </p:grpSpPr>
        <p:sp>
          <p:nvSpPr>
            <p:cNvPr id="3" name="Freeform 3"/>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A3D376"/>
            </a:solidFill>
          </p:spPr>
        </p:sp>
        <p:sp>
          <p:nvSpPr>
            <p:cNvPr id="4" name="Freeform 4"/>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3"/>
              <a:stretch>
                <a:fillRect l="-11073" r="-58737"/>
              </a:stretch>
            </a:blipFill>
          </p:spPr>
        </p:sp>
      </p:grpSp>
      <p:grpSp>
        <p:nvGrpSpPr>
          <p:cNvPr id="5" name="Group 5"/>
          <p:cNvGrpSpPr/>
          <p:nvPr/>
        </p:nvGrpSpPr>
        <p:grpSpPr>
          <a:xfrm>
            <a:off x="7906871" y="7586662"/>
            <a:ext cx="8239896" cy="4626084"/>
            <a:chOff x="0" y="0"/>
            <a:chExt cx="812800" cy="456326"/>
          </a:xfrm>
        </p:grpSpPr>
        <p:sp>
          <p:nvSpPr>
            <p:cNvPr id="6" name="Freeform 6"/>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5A6C99"/>
            </a:solidFill>
          </p:spPr>
        </p:sp>
        <p:sp>
          <p:nvSpPr>
            <p:cNvPr id="7" name="TextBox 7"/>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887468" y="7250922"/>
            <a:ext cx="8239896" cy="4626084"/>
            <a:chOff x="0" y="0"/>
            <a:chExt cx="812800" cy="456326"/>
          </a:xfrm>
        </p:grpSpPr>
        <p:sp>
          <p:nvSpPr>
            <p:cNvPr id="9" name="Freeform 9"/>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sp>
        <p:sp>
          <p:nvSpPr>
            <p:cNvPr id="10" name="TextBox 10"/>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789594" y="-248810"/>
            <a:ext cx="10403659" cy="1677560"/>
            <a:chOff x="0" y="0"/>
            <a:chExt cx="812800" cy="131062"/>
          </a:xfrm>
        </p:grpSpPr>
        <p:sp>
          <p:nvSpPr>
            <p:cNvPr id="12" name="Freeform 12"/>
            <p:cNvSpPr/>
            <p:nvPr/>
          </p:nvSpPr>
          <p:spPr>
            <a:xfrm>
              <a:off x="0" y="0"/>
              <a:ext cx="812800" cy="131062"/>
            </a:xfrm>
            <a:custGeom>
              <a:avLst/>
              <a:gdLst/>
              <a:ahLst/>
              <a:cxnLst/>
              <a:rect l="l" t="t" r="r" b="b"/>
              <a:pathLst>
                <a:path w="812800" h="131062">
                  <a:moveTo>
                    <a:pt x="203200" y="0"/>
                  </a:moveTo>
                  <a:lnTo>
                    <a:pt x="812800" y="0"/>
                  </a:lnTo>
                  <a:lnTo>
                    <a:pt x="609600" y="131062"/>
                  </a:lnTo>
                  <a:lnTo>
                    <a:pt x="0" y="131062"/>
                  </a:lnTo>
                  <a:lnTo>
                    <a:pt x="203200" y="0"/>
                  </a:lnTo>
                  <a:close/>
                </a:path>
              </a:pathLst>
            </a:custGeom>
            <a:solidFill>
              <a:srgbClr val="5A6C99"/>
            </a:solidFill>
          </p:spPr>
        </p:sp>
        <p:sp>
          <p:nvSpPr>
            <p:cNvPr id="13" name="TextBox 13"/>
            <p:cNvSpPr txBox="1"/>
            <p:nvPr/>
          </p:nvSpPr>
          <p:spPr>
            <a:xfrm>
              <a:off x="101600" y="-38100"/>
              <a:ext cx="609600" cy="169162"/>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7996" y="-85725"/>
            <a:ext cx="6874875" cy="2672608"/>
          </a:xfrm>
          <a:custGeom>
            <a:avLst/>
            <a:gdLst/>
            <a:ahLst/>
            <a:cxnLst/>
            <a:rect l="l" t="t" r="r" b="b"/>
            <a:pathLst>
              <a:path w="6874875" h="2672608">
                <a:moveTo>
                  <a:pt x="0" y="0"/>
                </a:moveTo>
                <a:lnTo>
                  <a:pt x="6874875" y="0"/>
                </a:lnTo>
                <a:lnTo>
                  <a:pt x="6874875" y="2672608"/>
                </a:lnTo>
                <a:lnTo>
                  <a:pt x="0" y="2672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4799119" y="-601235"/>
            <a:ext cx="10403659" cy="1677560"/>
            <a:chOff x="0" y="0"/>
            <a:chExt cx="812800" cy="131062"/>
          </a:xfrm>
        </p:grpSpPr>
        <p:sp>
          <p:nvSpPr>
            <p:cNvPr id="16" name="Freeform 16"/>
            <p:cNvSpPr/>
            <p:nvPr/>
          </p:nvSpPr>
          <p:spPr>
            <a:xfrm>
              <a:off x="0" y="0"/>
              <a:ext cx="812800" cy="131062"/>
            </a:xfrm>
            <a:custGeom>
              <a:avLst/>
              <a:gdLst/>
              <a:ahLst/>
              <a:cxnLst/>
              <a:rect l="l" t="t" r="r" b="b"/>
              <a:pathLst>
                <a:path w="812800" h="131062">
                  <a:moveTo>
                    <a:pt x="203200" y="0"/>
                  </a:moveTo>
                  <a:lnTo>
                    <a:pt x="812800" y="0"/>
                  </a:lnTo>
                  <a:lnTo>
                    <a:pt x="609600" y="131062"/>
                  </a:lnTo>
                  <a:lnTo>
                    <a:pt x="0" y="131062"/>
                  </a:lnTo>
                  <a:lnTo>
                    <a:pt x="203200" y="0"/>
                  </a:lnTo>
                  <a:close/>
                </a:path>
              </a:pathLst>
            </a:custGeom>
            <a:solidFill>
              <a:srgbClr val="051D64"/>
            </a:solidFill>
          </p:spPr>
        </p:sp>
        <p:sp>
          <p:nvSpPr>
            <p:cNvPr id="17" name="TextBox 17"/>
            <p:cNvSpPr txBox="1"/>
            <p:nvPr/>
          </p:nvSpPr>
          <p:spPr>
            <a:xfrm>
              <a:off x="101600" y="-38100"/>
              <a:ext cx="609600" cy="169162"/>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771957" y="9563964"/>
            <a:ext cx="8115511" cy="57150"/>
          </a:xfrm>
          <a:prstGeom prst="line">
            <a:avLst/>
          </a:prstGeom>
          <a:ln w="104775" cap="flat">
            <a:solidFill>
              <a:srgbClr val="F9B680"/>
            </a:solidFill>
            <a:prstDash val="solid"/>
            <a:headEnd type="none" w="sm" len="sm"/>
            <a:tailEnd type="none" w="sm" len="sm"/>
          </a:ln>
        </p:spPr>
      </p:sp>
      <p:sp>
        <p:nvSpPr>
          <p:cNvPr id="19" name="AutoShape 19"/>
          <p:cNvSpPr/>
          <p:nvPr/>
        </p:nvSpPr>
        <p:spPr>
          <a:xfrm>
            <a:off x="12654197" y="7625737"/>
            <a:ext cx="1253257" cy="1391854"/>
          </a:xfrm>
          <a:prstGeom prst="line">
            <a:avLst/>
          </a:prstGeom>
          <a:ln w="104775" cap="flat">
            <a:solidFill>
              <a:srgbClr val="F9B680"/>
            </a:solidFill>
            <a:prstDash val="solid"/>
            <a:headEnd type="none" w="sm" len="sm"/>
            <a:tailEnd type="none" w="sm" len="sm"/>
          </a:ln>
        </p:spPr>
      </p:sp>
      <p:sp>
        <p:nvSpPr>
          <p:cNvPr id="20" name="AutoShape 20"/>
          <p:cNvSpPr/>
          <p:nvPr/>
        </p:nvSpPr>
        <p:spPr>
          <a:xfrm>
            <a:off x="12333162" y="8017994"/>
            <a:ext cx="1253257" cy="1391854"/>
          </a:xfrm>
          <a:prstGeom prst="line">
            <a:avLst/>
          </a:prstGeom>
          <a:ln w="104775" cap="flat">
            <a:solidFill>
              <a:srgbClr val="F9B680"/>
            </a:solidFill>
            <a:prstDash val="solid"/>
            <a:headEnd type="none" w="sm" len="sm"/>
            <a:tailEnd type="none" w="sm" len="sm"/>
          </a:ln>
        </p:spPr>
      </p:sp>
      <p:sp>
        <p:nvSpPr>
          <p:cNvPr id="21" name="TextBox 21"/>
          <p:cNvSpPr txBox="1"/>
          <p:nvPr/>
        </p:nvSpPr>
        <p:spPr>
          <a:xfrm>
            <a:off x="1028700" y="2282436"/>
            <a:ext cx="8628779" cy="4114800"/>
          </a:xfrm>
          <a:prstGeom prst="rect">
            <a:avLst/>
          </a:prstGeom>
        </p:spPr>
        <p:txBody>
          <a:bodyPr lIns="0" tIns="0" rIns="0" bIns="0" rtlCol="0" anchor="t">
            <a:spAutoFit/>
          </a:bodyPr>
          <a:lstStyle/>
          <a:p>
            <a:pPr>
              <a:lnSpc>
                <a:spcPts val="8160"/>
              </a:lnSpc>
            </a:pPr>
            <a:r>
              <a:rPr lang="en-US" sz="6800">
                <a:solidFill>
                  <a:srgbClr val="051D64"/>
                </a:solidFill>
                <a:latin typeface="Oswald Bold"/>
              </a:rPr>
              <a:t>FINGERPRINT RECOGNITION USING CONVOLUTIONAL NEURAL NETWORKS</a:t>
            </a:r>
          </a:p>
        </p:txBody>
      </p:sp>
      <p:sp>
        <p:nvSpPr>
          <p:cNvPr id="22" name="TextBox 22"/>
          <p:cNvSpPr txBox="1"/>
          <p:nvPr/>
        </p:nvSpPr>
        <p:spPr>
          <a:xfrm>
            <a:off x="1028700" y="7250922"/>
            <a:ext cx="6581853" cy="600075"/>
          </a:xfrm>
          <a:prstGeom prst="rect">
            <a:avLst/>
          </a:prstGeom>
        </p:spPr>
        <p:txBody>
          <a:bodyPr lIns="0" tIns="0" rIns="0" bIns="0" rtlCol="0" anchor="t">
            <a:spAutoFit/>
          </a:bodyPr>
          <a:lstStyle/>
          <a:p>
            <a:pPr>
              <a:lnSpc>
                <a:spcPts val="4799"/>
              </a:lnSpc>
            </a:pPr>
            <a:r>
              <a:rPr lang="en-US" sz="3999">
                <a:solidFill>
                  <a:srgbClr val="03060B"/>
                </a:solidFill>
                <a:latin typeface="Calibri Light" panose="020F0302020204030204" pitchFamily="34" charset="0"/>
                <a:cs typeface="Calibri Light" panose="020F0302020204030204" pitchFamily="34" charset="0"/>
              </a:rPr>
              <a:t>NGUYỄN XUÂN HIỆP</a:t>
            </a:r>
          </a:p>
        </p:txBody>
      </p:sp>
      <p:sp>
        <p:nvSpPr>
          <p:cNvPr id="23" name="TextBox 23"/>
          <p:cNvSpPr txBox="1"/>
          <p:nvPr/>
        </p:nvSpPr>
        <p:spPr>
          <a:xfrm>
            <a:off x="1028700" y="7932427"/>
            <a:ext cx="6581853" cy="600075"/>
          </a:xfrm>
          <a:prstGeom prst="rect">
            <a:avLst/>
          </a:prstGeom>
        </p:spPr>
        <p:txBody>
          <a:bodyPr lIns="0" tIns="0" rIns="0" bIns="0" rtlCol="0" anchor="t">
            <a:spAutoFit/>
          </a:bodyPr>
          <a:lstStyle/>
          <a:p>
            <a:pPr>
              <a:lnSpc>
                <a:spcPts val="4799"/>
              </a:lnSpc>
            </a:pPr>
            <a:r>
              <a:rPr lang="en-US" sz="3999">
                <a:solidFill>
                  <a:srgbClr val="03060B"/>
                </a:solidFill>
                <a:latin typeface="Calibri Light" panose="020F0302020204030204" pitchFamily="34" charset="0"/>
                <a:cs typeface="Calibri Light" panose="020F0302020204030204" pitchFamily="34" charset="0"/>
              </a:rPr>
              <a:t>1117093230</a:t>
            </a:r>
          </a:p>
        </p:txBody>
      </p:sp>
      <p:sp>
        <p:nvSpPr>
          <p:cNvPr id="24" name="TextBox 24"/>
          <p:cNvSpPr txBox="1"/>
          <p:nvPr/>
        </p:nvSpPr>
        <p:spPr>
          <a:xfrm>
            <a:off x="1028700" y="8618227"/>
            <a:ext cx="6581853" cy="600075"/>
          </a:xfrm>
          <a:prstGeom prst="rect">
            <a:avLst/>
          </a:prstGeom>
        </p:spPr>
        <p:txBody>
          <a:bodyPr lIns="0" tIns="0" rIns="0" bIns="0" rtlCol="0" anchor="t">
            <a:spAutoFit/>
          </a:bodyPr>
          <a:lstStyle/>
          <a:p>
            <a:pPr>
              <a:lnSpc>
                <a:spcPts val="4799"/>
              </a:lnSpc>
            </a:pPr>
            <a:r>
              <a:rPr lang="en-US" sz="3999" dirty="0">
                <a:solidFill>
                  <a:srgbClr val="03060B"/>
                </a:solidFill>
                <a:latin typeface="Calibri Light" panose="020F0302020204030204" pitchFamily="34" charset="0"/>
                <a:cs typeface="Calibri Light" panose="020F0302020204030204" pitchFamily="34" charset="0"/>
              </a:rPr>
              <a:t>TRÍ TUỆ NHÂN TẠO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1391496" y="5821254"/>
            <a:ext cx="4805606" cy="4114800"/>
          </a:xfrm>
          <a:custGeom>
            <a:avLst/>
            <a:gdLst/>
            <a:ahLst/>
            <a:cxnLst/>
            <a:rect l="l" t="t" r="r" b="b"/>
            <a:pathLst>
              <a:path w="4805606" h="4114800">
                <a:moveTo>
                  <a:pt x="0" y="0"/>
                </a:moveTo>
                <a:lnTo>
                  <a:pt x="4805606" y="0"/>
                </a:lnTo>
                <a:lnTo>
                  <a:pt x="480560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3420875" y="10204664"/>
            <a:ext cx="13530050" cy="8509466"/>
          </a:xfrm>
          <a:custGeom>
            <a:avLst/>
            <a:gdLst/>
            <a:ahLst/>
            <a:cxnLst/>
            <a:rect l="l" t="t" r="r" b="b"/>
            <a:pathLst>
              <a:path w="13530050" h="8509466">
                <a:moveTo>
                  <a:pt x="0" y="0"/>
                </a:moveTo>
                <a:lnTo>
                  <a:pt x="13530051" y="0"/>
                </a:lnTo>
                <a:lnTo>
                  <a:pt x="13530051" y="8509465"/>
                </a:lnTo>
                <a:lnTo>
                  <a:pt x="0" y="8509465"/>
                </a:lnTo>
                <a:lnTo>
                  <a:pt x="0" y="0"/>
                </a:lnTo>
                <a:close/>
              </a:path>
            </a:pathLst>
          </a:custGeom>
          <a:blipFill>
            <a:blip r:embed="rId5"/>
            <a:stretch>
              <a:fillRect/>
            </a:stretch>
          </a:blipFill>
        </p:spPr>
      </p:sp>
      <p:grpSp>
        <p:nvGrpSpPr>
          <p:cNvPr id="4" name="Group 4"/>
          <p:cNvGrpSpPr/>
          <p:nvPr/>
        </p:nvGrpSpPr>
        <p:grpSpPr>
          <a:xfrm>
            <a:off x="-17172550" y="4217441"/>
            <a:ext cx="17457366" cy="15150949"/>
            <a:chOff x="0" y="0"/>
            <a:chExt cx="8295141" cy="7199211"/>
          </a:xfrm>
        </p:grpSpPr>
        <p:sp>
          <p:nvSpPr>
            <p:cNvPr id="5" name="Freeform 5"/>
            <p:cNvSpPr/>
            <p:nvPr/>
          </p:nvSpPr>
          <p:spPr>
            <a:xfrm>
              <a:off x="0" y="0"/>
              <a:ext cx="8295179" cy="7199249"/>
            </a:xfrm>
            <a:custGeom>
              <a:avLst/>
              <a:gdLst/>
              <a:ahLst/>
              <a:cxnLst/>
              <a:rect l="l" t="t" r="r" b="b"/>
              <a:pathLst>
                <a:path w="8295179" h="7199249">
                  <a:moveTo>
                    <a:pt x="4147519" y="0"/>
                  </a:moveTo>
                  <a:lnTo>
                    <a:pt x="0" y="3599561"/>
                  </a:lnTo>
                  <a:lnTo>
                    <a:pt x="4147519" y="7199249"/>
                  </a:lnTo>
                  <a:lnTo>
                    <a:pt x="8295179" y="3599561"/>
                  </a:lnTo>
                  <a:lnTo>
                    <a:pt x="4147519" y="0"/>
                  </a:lnTo>
                  <a:close/>
                </a:path>
              </a:pathLst>
            </a:custGeom>
            <a:blipFill>
              <a:blip r:embed="rId6"/>
              <a:stretch>
                <a:fillRect l="-56611" t="-5488" b="-5488"/>
              </a:stretch>
            </a:blipFill>
          </p:spPr>
        </p:sp>
      </p:grpSp>
      <p:grpSp>
        <p:nvGrpSpPr>
          <p:cNvPr id="6" name="Group 6"/>
          <p:cNvGrpSpPr/>
          <p:nvPr/>
        </p:nvGrpSpPr>
        <p:grpSpPr>
          <a:xfrm rot="-10800000">
            <a:off x="10510796" y="-2099151"/>
            <a:ext cx="7499226" cy="3722217"/>
            <a:chOff x="0" y="0"/>
            <a:chExt cx="812800" cy="403431"/>
          </a:xfrm>
        </p:grpSpPr>
        <p:sp>
          <p:nvSpPr>
            <p:cNvPr id="7" name="Freeform 7"/>
            <p:cNvSpPr/>
            <p:nvPr/>
          </p:nvSpPr>
          <p:spPr>
            <a:xfrm>
              <a:off x="0" y="0"/>
              <a:ext cx="812800" cy="403431"/>
            </a:xfrm>
            <a:custGeom>
              <a:avLst/>
              <a:gdLst/>
              <a:ahLst/>
              <a:cxnLst/>
              <a:rect l="l" t="t" r="r" b="b"/>
              <a:pathLst>
                <a:path w="812800" h="403431">
                  <a:moveTo>
                    <a:pt x="406400" y="0"/>
                  </a:moveTo>
                  <a:lnTo>
                    <a:pt x="812800" y="403431"/>
                  </a:lnTo>
                  <a:lnTo>
                    <a:pt x="0" y="403431"/>
                  </a:lnTo>
                  <a:lnTo>
                    <a:pt x="406400" y="0"/>
                  </a:lnTo>
                  <a:close/>
                </a:path>
              </a:pathLst>
            </a:custGeom>
            <a:solidFill>
              <a:srgbClr val="5A6C99"/>
            </a:solidFill>
          </p:spPr>
        </p:sp>
        <p:sp>
          <p:nvSpPr>
            <p:cNvPr id="8" name="TextBox 8"/>
            <p:cNvSpPr txBox="1"/>
            <p:nvPr/>
          </p:nvSpPr>
          <p:spPr>
            <a:xfrm>
              <a:off x="127000" y="149207"/>
              <a:ext cx="558800" cy="22540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7458264" y="-2711721"/>
            <a:ext cx="7499226" cy="4027778"/>
            <a:chOff x="0" y="0"/>
            <a:chExt cx="812800" cy="436549"/>
          </a:xfrm>
        </p:grpSpPr>
        <p:sp>
          <p:nvSpPr>
            <p:cNvPr id="10" name="Freeform 10"/>
            <p:cNvSpPr/>
            <p:nvPr/>
          </p:nvSpPr>
          <p:spPr>
            <a:xfrm>
              <a:off x="0" y="0"/>
              <a:ext cx="812800" cy="436549"/>
            </a:xfrm>
            <a:custGeom>
              <a:avLst/>
              <a:gdLst/>
              <a:ahLst/>
              <a:cxnLst/>
              <a:rect l="l" t="t" r="r" b="b"/>
              <a:pathLst>
                <a:path w="812800" h="436549">
                  <a:moveTo>
                    <a:pt x="406400" y="0"/>
                  </a:moveTo>
                  <a:lnTo>
                    <a:pt x="812800" y="436549"/>
                  </a:lnTo>
                  <a:lnTo>
                    <a:pt x="0" y="436549"/>
                  </a:lnTo>
                  <a:lnTo>
                    <a:pt x="406400" y="0"/>
                  </a:lnTo>
                  <a:close/>
                </a:path>
              </a:pathLst>
            </a:custGeom>
            <a:solidFill>
              <a:srgbClr val="051D64"/>
            </a:solidFill>
          </p:spPr>
        </p:sp>
        <p:sp>
          <p:nvSpPr>
            <p:cNvPr id="11" name="TextBox 11"/>
            <p:cNvSpPr txBox="1"/>
            <p:nvPr/>
          </p:nvSpPr>
          <p:spPr>
            <a:xfrm>
              <a:off x="127000" y="164583"/>
              <a:ext cx="558800" cy="240783"/>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flipH="1" flipV="1">
            <a:off x="9940493" y="-665964"/>
            <a:ext cx="1140604" cy="1266742"/>
          </a:xfrm>
          <a:prstGeom prst="line">
            <a:avLst/>
          </a:prstGeom>
          <a:ln w="95250" cap="flat">
            <a:solidFill>
              <a:srgbClr val="F9B680"/>
            </a:solidFill>
            <a:prstDash val="solid"/>
            <a:headEnd type="none" w="sm" len="sm"/>
            <a:tailEnd type="none" w="sm" len="sm"/>
          </a:ln>
        </p:spPr>
      </p:sp>
      <p:sp>
        <p:nvSpPr>
          <p:cNvPr id="13" name="AutoShape 13"/>
          <p:cNvSpPr/>
          <p:nvPr/>
        </p:nvSpPr>
        <p:spPr>
          <a:xfrm flipH="1" flipV="1">
            <a:off x="13084412" y="-525630"/>
            <a:ext cx="1140604" cy="1266742"/>
          </a:xfrm>
          <a:prstGeom prst="line">
            <a:avLst/>
          </a:prstGeom>
          <a:ln w="95250" cap="flat">
            <a:solidFill>
              <a:srgbClr val="F9B680"/>
            </a:solidFill>
            <a:prstDash val="solid"/>
            <a:headEnd type="none" w="sm" len="sm"/>
            <a:tailEnd type="none" w="sm" len="sm"/>
          </a:ln>
        </p:spPr>
      </p:sp>
      <p:sp>
        <p:nvSpPr>
          <p:cNvPr id="14" name="Freeform 14"/>
          <p:cNvSpPr/>
          <p:nvPr/>
        </p:nvSpPr>
        <p:spPr>
          <a:xfrm>
            <a:off x="7932388" y="5143500"/>
            <a:ext cx="9326912" cy="4446551"/>
          </a:xfrm>
          <a:custGeom>
            <a:avLst/>
            <a:gdLst/>
            <a:ahLst/>
            <a:cxnLst/>
            <a:rect l="l" t="t" r="r" b="b"/>
            <a:pathLst>
              <a:path w="9326912" h="4446551">
                <a:moveTo>
                  <a:pt x="0" y="0"/>
                </a:moveTo>
                <a:lnTo>
                  <a:pt x="9326912" y="0"/>
                </a:lnTo>
                <a:lnTo>
                  <a:pt x="9326912" y="4446551"/>
                </a:lnTo>
                <a:lnTo>
                  <a:pt x="0" y="4446551"/>
                </a:lnTo>
                <a:lnTo>
                  <a:pt x="0" y="0"/>
                </a:lnTo>
                <a:close/>
              </a:path>
            </a:pathLst>
          </a:custGeom>
          <a:blipFill>
            <a:blip r:embed="rId7"/>
            <a:stretch>
              <a:fillRect/>
            </a:stretch>
          </a:blipFill>
        </p:spPr>
      </p:sp>
      <p:sp>
        <p:nvSpPr>
          <p:cNvPr id="15" name="TextBox 15"/>
          <p:cNvSpPr txBox="1"/>
          <p:nvPr/>
        </p:nvSpPr>
        <p:spPr>
          <a:xfrm>
            <a:off x="1028700" y="772980"/>
            <a:ext cx="9482096" cy="1086154"/>
          </a:xfrm>
          <a:prstGeom prst="rect">
            <a:avLst/>
          </a:prstGeom>
        </p:spPr>
        <p:txBody>
          <a:bodyPr lIns="0" tIns="0" rIns="0" bIns="0" rtlCol="0" anchor="t">
            <a:spAutoFit/>
          </a:bodyPr>
          <a:lstStyle/>
          <a:p>
            <a:pPr>
              <a:lnSpc>
                <a:spcPts val="8585"/>
              </a:lnSpc>
            </a:pPr>
            <a:r>
              <a:rPr lang="en-US" sz="7154" dirty="0">
                <a:solidFill>
                  <a:srgbClr val="051D64"/>
                </a:solidFill>
                <a:latin typeface="Oswald Bold"/>
              </a:rPr>
              <a:t>5. POOLING LAYER</a:t>
            </a:r>
          </a:p>
        </p:txBody>
      </p:sp>
      <p:sp>
        <p:nvSpPr>
          <p:cNvPr id="16" name="TextBox 16"/>
          <p:cNvSpPr txBox="1"/>
          <p:nvPr/>
        </p:nvSpPr>
        <p:spPr>
          <a:xfrm>
            <a:off x="1028700" y="1956509"/>
            <a:ext cx="16230600" cy="4019550"/>
          </a:xfrm>
          <a:prstGeom prst="rect">
            <a:avLst/>
          </a:prstGeom>
        </p:spPr>
        <p:txBody>
          <a:bodyPr lIns="0" tIns="0" rIns="0" bIns="0" rtlCol="0" anchor="t">
            <a:spAutoFit/>
          </a:bodyPr>
          <a:lstStyle/>
          <a:p>
            <a:pPr marL="628413" lvl="1" indent="-314207" algn="just">
              <a:lnSpc>
                <a:spcPts val="3492"/>
              </a:lnSpc>
              <a:buFont typeface="Arial"/>
              <a:buChar char="•"/>
            </a:pPr>
            <a:r>
              <a:rPr lang="en-US" sz="2910" dirty="0" err="1">
                <a:solidFill>
                  <a:srgbClr val="051D64"/>
                </a:solidFill>
                <a:latin typeface="Cooper Hewitt"/>
              </a:rPr>
              <a:t>Lớp</a:t>
            </a:r>
            <a:r>
              <a:rPr lang="en-US" sz="2910" dirty="0">
                <a:solidFill>
                  <a:srgbClr val="051D64"/>
                </a:solidFill>
                <a:latin typeface="Cooper Hewitt"/>
              </a:rPr>
              <a:t> pooling </a:t>
            </a:r>
            <a:r>
              <a:rPr lang="en-US" sz="2910" dirty="0" err="1">
                <a:solidFill>
                  <a:srgbClr val="051D64"/>
                </a:solidFill>
                <a:latin typeface="Cooper Hewitt"/>
              </a:rPr>
              <a:t>sẽ</a:t>
            </a:r>
            <a:r>
              <a:rPr lang="en-US" sz="2910" dirty="0">
                <a:solidFill>
                  <a:srgbClr val="051D64"/>
                </a:solidFill>
                <a:latin typeface="Cooper Hewitt"/>
              </a:rPr>
              <a:t> </a:t>
            </a:r>
            <a:r>
              <a:rPr lang="en-US" sz="2910" dirty="0" err="1">
                <a:solidFill>
                  <a:srgbClr val="051D64"/>
                </a:solidFill>
                <a:latin typeface="Cooper Hewitt"/>
              </a:rPr>
              <a:t>giảm</a:t>
            </a:r>
            <a:r>
              <a:rPr lang="en-US" sz="2910" dirty="0">
                <a:solidFill>
                  <a:srgbClr val="051D64"/>
                </a:solidFill>
                <a:latin typeface="Cooper Hewitt"/>
              </a:rPr>
              <a:t> </a:t>
            </a:r>
            <a:r>
              <a:rPr lang="en-US" sz="2910" dirty="0" err="1">
                <a:solidFill>
                  <a:srgbClr val="051D64"/>
                </a:solidFill>
                <a:latin typeface="Cooper Hewitt"/>
              </a:rPr>
              <a:t>bớt</a:t>
            </a:r>
            <a:r>
              <a:rPr lang="en-US" sz="2910" dirty="0">
                <a:solidFill>
                  <a:srgbClr val="051D64"/>
                </a:solidFill>
                <a:latin typeface="Cooper Hewitt"/>
              </a:rPr>
              <a:t> </a:t>
            </a:r>
            <a:r>
              <a:rPr lang="en-US" sz="2910" dirty="0" err="1">
                <a:solidFill>
                  <a:srgbClr val="051D64"/>
                </a:solidFill>
                <a:latin typeface="Cooper Hewitt"/>
              </a:rPr>
              <a:t>số</a:t>
            </a:r>
            <a:r>
              <a:rPr lang="en-US" sz="2910" dirty="0">
                <a:solidFill>
                  <a:srgbClr val="051D64"/>
                </a:solidFill>
                <a:latin typeface="Cooper Hewitt"/>
              </a:rPr>
              <a:t> </a:t>
            </a:r>
            <a:r>
              <a:rPr lang="en-US" sz="2910" dirty="0" err="1">
                <a:solidFill>
                  <a:srgbClr val="051D64"/>
                </a:solidFill>
                <a:latin typeface="Cooper Hewitt"/>
              </a:rPr>
              <a:t>lượng</a:t>
            </a:r>
            <a:r>
              <a:rPr lang="en-US" sz="2910" dirty="0">
                <a:solidFill>
                  <a:srgbClr val="051D64"/>
                </a:solidFill>
                <a:latin typeface="Cooper Hewitt"/>
              </a:rPr>
              <a:t> </a:t>
            </a:r>
            <a:r>
              <a:rPr lang="en-US" sz="2910" dirty="0" err="1">
                <a:solidFill>
                  <a:srgbClr val="051D64"/>
                </a:solidFill>
                <a:latin typeface="Cooper Hewitt"/>
              </a:rPr>
              <a:t>tham</a:t>
            </a:r>
            <a:r>
              <a:rPr lang="en-US" sz="2910" dirty="0">
                <a:solidFill>
                  <a:srgbClr val="051D64"/>
                </a:solidFill>
                <a:latin typeface="Cooper Hewitt"/>
              </a:rPr>
              <a:t> </a:t>
            </a:r>
            <a:r>
              <a:rPr lang="en-US" sz="2910" dirty="0" err="1">
                <a:solidFill>
                  <a:srgbClr val="051D64"/>
                </a:solidFill>
                <a:latin typeface="Cooper Hewitt"/>
              </a:rPr>
              <a:t>số</a:t>
            </a:r>
            <a:r>
              <a:rPr lang="en-US" sz="2910" dirty="0">
                <a:solidFill>
                  <a:srgbClr val="051D64"/>
                </a:solidFill>
                <a:latin typeface="Cooper Hewitt"/>
              </a:rPr>
              <a:t> </a:t>
            </a:r>
            <a:r>
              <a:rPr lang="en-US" sz="2910" dirty="0" err="1">
                <a:solidFill>
                  <a:srgbClr val="051D64"/>
                </a:solidFill>
                <a:latin typeface="Cooper Hewitt"/>
              </a:rPr>
              <a:t>khi</a:t>
            </a:r>
            <a:r>
              <a:rPr lang="en-US" sz="2910" dirty="0">
                <a:solidFill>
                  <a:srgbClr val="051D64"/>
                </a:solidFill>
                <a:latin typeface="Cooper Hewitt"/>
              </a:rPr>
              <a:t> </a:t>
            </a:r>
            <a:r>
              <a:rPr lang="en-US" sz="2910" dirty="0" err="1">
                <a:solidFill>
                  <a:srgbClr val="051D64"/>
                </a:solidFill>
                <a:latin typeface="Cooper Hewitt"/>
              </a:rPr>
              <a:t>hình</a:t>
            </a:r>
            <a:r>
              <a:rPr lang="en-US" sz="2910" dirty="0">
                <a:solidFill>
                  <a:srgbClr val="051D64"/>
                </a:solidFill>
                <a:latin typeface="Cooper Hewitt"/>
              </a:rPr>
              <a:t> </a:t>
            </a:r>
            <a:r>
              <a:rPr lang="en-US" sz="2910" dirty="0" err="1">
                <a:solidFill>
                  <a:srgbClr val="051D64"/>
                </a:solidFill>
                <a:latin typeface="Cooper Hewitt"/>
              </a:rPr>
              <a:t>ảnh</a:t>
            </a:r>
            <a:r>
              <a:rPr lang="en-US" sz="2910" dirty="0">
                <a:solidFill>
                  <a:srgbClr val="051D64"/>
                </a:solidFill>
                <a:latin typeface="Cooper Hewitt"/>
              </a:rPr>
              <a:t> </a:t>
            </a:r>
            <a:r>
              <a:rPr lang="en-US" sz="2910" dirty="0" err="1">
                <a:solidFill>
                  <a:srgbClr val="051D64"/>
                </a:solidFill>
                <a:latin typeface="Cooper Hewitt"/>
              </a:rPr>
              <a:t>quá</a:t>
            </a:r>
            <a:r>
              <a:rPr lang="en-US" sz="2910" dirty="0">
                <a:solidFill>
                  <a:srgbClr val="051D64"/>
                </a:solidFill>
                <a:latin typeface="Cooper Hewitt"/>
              </a:rPr>
              <a:t> </a:t>
            </a:r>
            <a:r>
              <a:rPr lang="en-US" sz="2910" dirty="0" err="1">
                <a:solidFill>
                  <a:srgbClr val="051D64"/>
                </a:solidFill>
                <a:latin typeface="Cooper Hewitt"/>
              </a:rPr>
              <a:t>lớn</a:t>
            </a:r>
            <a:r>
              <a:rPr lang="en-US" sz="2910" dirty="0">
                <a:solidFill>
                  <a:srgbClr val="051D64"/>
                </a:solidFill>
                <a:latin typeface="Cooper Hewitt"/>
              </a:rPr>
              <a:t>. </a:t>
            </a:r>
            <a:r>
              <a:rPr lang="en-US" sz="2910" dirty="0" err="1">
                <a:solidFill>
                  <a:srgbClr val="051D64"/>
                </a:solidFill>
                <a:latin typeface="Cooper Hewitt"/>
              </a:rPr>
              <a:t>Không</a:t>
            </a:r>
            <a:r>
              <a:rPr lang="en-US" sz="2910" dirty="0">
                <a:solidFill>
                  <a:srgbClr val="051D64"/>
                </a:solidFill>
                <a:latin typeface="Cooper Hewitt"/>
              </a:rPr>
              <a:t> </a:t>
            </a:r>
            <a:r>
              <a:rPr lang="en-US" sz="2910" dirty="0" err="1">
                <a:solidFill>
                  <a:srgbClr val="051D64"/>
                </a:solidFill>
                <a:latin typeface="Cooper Hewitt"/>
              </a:rPr>
              <a:t>gian</a:t>
            </a:r>
            <a:r>
              <a:rPr lang="en-US" sz="2910" dirty="0">
                <a:solidFill>
                  <a:srgbClr val="051D64"/>
                </a:solidFill>
                <a:latin typeface="Cooper Hewitt"/>
              </a:rPr>
              <a:t> pooling </a:t>
            </a:r>
            <a:r>
              <a:rPr lang="en-US" sz="2910" dirty="0" err="1">
                <a:solidFill>
                  <a:srgbClr val="051D64"/>
                </a:solidFill>
                <a:latin typeface="Cooper Hewitt"/>
              </a:rPr>
              <a:t>còn</a:t>
            </a:r>
            <a:r>
              <a:rPr lang="en-US" sz="2910" dirty="0">
                <a:solidFill>
                  <a:srgbClr val="051D64"/>
                </a:solidFill>
                <a:latin typeface="Cooper Hewitt"/>
              </a:rPr>
              <a:t> </a:t>
            </a:r>
            <a:r>
              <a:rPr lang="en-US" sz="2910" dirty="0" err="1">
                <a:solidFill>
                  <a:srgbClr val="051D64"/>
                </a:solidFill>
                <a:latin typeface="Cooper Hewitt"/>
              </a:rPr>
              <a:t>được</a:t>
            </a:r>
            <a:r>
              <a:rPr lang="en-US" sz="2910" dirty="0">
                <a:solidFill>
                  <a:srgbClr val="051D64"/>
                </a:solidFill>
                <a:latin typeface="Cooper Hewitt"/>
              </a:rPr>
              <a:t> </a:t>
            </a:r>
            <a:r>
              <a:rPr lang="en-US" sz="2910" dirty="0" err="1">
                <a:solidFill>
                  <a:srgbClr val="051D64"/>
                </a:solidFill>
                <a:latin typeface="Cooper Hewitt"/>
              </a:rPr>
              <a:t>gọi</a:t>
            </a:r>
            <a:r>
              <a:rPr lang="en-US" sz="2910" dirty="0">
                <a:solidFill>
                  <a:srgbClr val="051D64"/>
                </a:solidFill>
                <a:latin typeface="Cooper Hewitt"/>
              </a:rPr>
              <a:t> </a:t>
            </a:r>
            <a:r>
              <a:rPr lang="en-US" sz="2910" dirty="0" err="1">
                <a:solidFill>
                  <a:srgbClr val="051D64"/>
                </a:solidFill>
                <a:latin typeface="Cooper Hewitt"/>
              </a:rPr>
              <a:t>là</a:t>
            </a:r>
            <a:r>
              <a:rPr lang="en-US" sz="2910" dirty="0">
                <a:solidFill>
                  <a:srgbClr val="051D64"/>
                </a:solidFill>
                <a:latin typeface="Cooper Hewitt"/>
              </a:rPr>
              <a:t> </a:t>
            </a:r>
            <a:r>
              <a:rPr lang="en-US" sz="2910" dirty="0" err="1">
                <a:solidFill>
                  <a:srgbClr val="051D64"/>
                </a:solidFill>
                <a:latin typeface="Cooper Hewitt"/>
              </a:rPr>
              <a:t>lấy</a:t>
            </a:r>
            <a:r>
              <a:rPr lang="en-US" sz="2910" dirty="0">
                <a:solidFill>
                  <a:srgbClr val="051D64"/>
                </a:solidFill>
                <a:latin typeface="Cooper Hewitt"/>
              </a:rPr>
              <a:t> </a:t>
            </a:r>
            <a:r>
              <a:rPr lang="en-US" sz="2910" dirty="0" err="1">
                <a:solidFill>
                  <a:srgbClr val="051D64"/>
                </a:solidFill>
                <a:latin typeface="Cooper Hewitt"/>
              </a:rPr>
              <a:t>mẫu</a:t>
            </a:r>
            <a:r>
              <a:rPr lang="en-US" sz="2910" dirty="0">
                <a:solidFill>
                  <a:srgbClr val="051D64"/>
                </a:solidFill>
                <a:latin typeface="Cooper Hewitt"/>
              </a:rPr>
              <a:t> con </a:t>
            </a:r>
            <a:r>
              <a:rPr lang="en-US" sz="2910" dirty="0" err="1">
                <a:solidFill>
                  <a:srgbClr val="051D64"/>
                </a:solidFill>
                <a:latin typeface="Cooper Hewitt"/>
              </a:rPr>
              <a:t>hoặc</a:t>
            </a:r>
            <a:r>
              <a:rPr lang="en-US" sz="2910" dirty="0">
                <a:solidFill>
                  <a:srgbClr val="051D64"/>
                </a:solidFill>
                <a:latin typeface="Cooper Hewitt"/>
              </a:rPr>
              <a:t> </a:t>
            </a:r>
            <a:r>
              <a:rPr lang="en-US" sz="2910" dirty="0" err="1">
                <a:solidFill>
                  <a:srgbClr val="051D64"/>
                </a:solidFill>
                <a:latin typeface="Cooper Hewitt"/>
              </a:rPr>
              <a:t>lấy</a:t>
            </a:r>
            <a:r>
              <a:rPr lang="en-US" sz="2910" dirty="0">
                <a:solidFill>
                  <a:srgbClr val="051D64"/>
                </a:solidFill>
                <a:latin typeface="Cooper Hewitt"/>
              </a:rPr>
              <a:t> </a:t>
            </a:r>
            <a:r>
              <a:rPr lang="en-US" sz="2910" dirty="0" err="1">
                <a:solidFill>
                  <a:srgbClr val="051D64"/>
                </a:solidFill>
                <a:latin typeface="Cooper Hewitt"/>
              </a:rPr>
              <a:t>mẫu</a:t>
            </a:r>
            <a:r>
              <a:rPr lang="en-US" sz="2910" dirty="0">
                <a:solidFill>
                  <a:srgbClr val="051D64"/>
                </a:solidFill>
                <a:latin typeface="Cooper Hewitt"/>
              </a:rPr>
              <a:t> </a:t>
            </a:r>
            <a:r>
              <a:rPr lang="en-US" sz="2910" dirty="0" err="1">
                <a:solidFill>
                  <a:srgbClr val="051D64"/>
                </a:solidFill>
                <a:latin typeface="Cooper Hewitt"/>
              </a:rPr>
              <a:t>xuống</a:t>
            </a:r>
            <a:r>
              <a:rPr lang="en-US" sz="2910" dirty="0">
                <a:solidFill>
                  <a:srgbClr val="051D64"/>
                </a:solidFill>
                <a:latin typeface="Cooper Hewitt"/>
              </a:rPr>
              <a:t> </a:t>
            </a:r>
            <a:r>
              <a:rPr lang="en-US" sz="2910" dirty="0" err="1">
                <a:solidFill>
                  <a:srgbClr val="051D64"/>
                </a:solidFill>
                <a:latin typeface="Cooper Hewitt"/>
              </a:rPr>
              <a:t>làm</a:t>
            </a:r>
            <a:r>
              <a:rPr lang="en-US" sz="2910" dirty="0">
                <a:solidFill>
                  <a:srgbClr val="051D64"/>
                </a:solidFill>
                <a:latin typeface="Cooper Hewitt"/>
              </a:rPr>
              <a:t> </a:t>
            </a:r>
            <a:r>
              <a:rPr lang="en-US" sz="2910" dirty="0" err="1">
                <a:solidFill>
                  <a:srgbClr val="051D64"/>
                </a:solidFill>
                <a:latin typeface="Cooper Hewitt"/>
              </a:rPr>
              <a:t>giảm</a:t>
            </a:r>
            <a:r>
              <a:rPr lang="en-US" sz="2910" dirty="0">
                <a:solidFill>
                  <a:srgbClr val="051D64"/>
                </a:solidFill>
                <a:latin typeface="Cooper Hewitt"/>
              </a:rPr>
              <a:t> </a:t>
            </a:r>
            <a:r>
              <a:rPr lang="en-US" sz="2910" dirty="0" err="1">
                <a:solidFill>
                  <a:srgbClr val="051D64"/>
                </a:solidFill>
                <a:latin typeface="Cooper Hewitt"/>
              </a:rPr>
              <a:t>kích</a:t>
            </a:r>
            <a:r>
              <a:rPr lang="en-US" sz="2910" dirty="0">
                <a:solidFill>
                  <a:srgbClr val="051D64"/>
                </a:solidFill>
                <a:latin typeface="Cooper Hewitt"/>
              </a:rPr>
              <a:t> </a:t>
            </a:r>
            <a:r>
              <a:rPr lang="en-US" sz="2910" dirty="0" err="1">
                <a:solidFill>
                  <a:srgbClr val="051D64"/>
                </a:solidFill>
                <a:latin typeface="Cooper Hewitt"/>
              </a:rPr>
              <a:t>thước</a:t>
            </a:r>
            <a:r>
              <a:rPr lang="en-US" sz="2910" dirty="0">
                <a:solidFill>
                  <a:srgbClr val="051D64"/>
                </a:solidFill>
                <a:latin typeface="Cooper Hewitt"/>
              </a:rPr>
              <a:t> </a:t>
            </a:r>
            <a:r>
              <a:rPr lang="en-US" sz="2910" dirty="0" err="1">
                <a:solidFill>
                  <a:srgbClr val="051D64"/>
                </a:solidFill>
                <a:latin typeface="Cooper Hewitt"/>
              </a:rPr>
              <a:t>của</a:t>
            </a:r>
            <a:r>
              <a:rPr lang="en-US" sz="2910" dirty="0">
                <a:solidFill>
                  <a:srgbClr val="051D64"/>
                </a:solidFill>
                <a:latin typeface="Cooper Hewitt"/>
              </a:rPr>
              <a:t> </a:t>
            </a:r>
            <a:r>
              <a:rPr lang="en-US" sz="2910" dirty="0" err="1">
                <a:solidFill>
                  <a:srgbClr val="051D64"/>
                </a:solidFill>
                <a:latin typeface="Cooper Hewitt"/>
              </a:rPr>
              <a:t>mỗi</a:t>
            </a:r>
            <a:r>
              <a:rPr lang="en-US" sz="2910" dirty="0">
                <a:solidFill>
                  <a:srgbClr val="051D64"/>
                </a:solidFill>
                <a:latin typeface="Cooper Hewitt"/>
              </a:rPr>
              <a:t> map </a:t>
            </a:r>
            <a:r>
              <a:rPr lang="en-US" sz="2910" dirty="0" err="1">
                <a:solidFill>
                  <a:srgbClr val="051D64"/>
                </a:solidFill>
                <a:latin typeface="Cooper Hewitt"/>
              </a:rPr>
              <a:t>nhưng</a:t>
            </a:r>
            <a:r>
              <a:rPr lang="en-US" sz="2910" dirty="0">
                <a:solidFill>
                  <a:srgbClr val="051D64"/>
                </a:solidFill>
                <a:latin typeface="Cooper Hewitt"/>
              </a:rPr>
              <a:t> </a:t>
            </a:r>
            <a:r>
              <a:rPr lang="en-US" sz="2910" dirty="0" err="1">
                <a:solidFill>
                  <a:srgbClr val="051D64"/>
                </a:solidFill>
                <a:latin typeface="Cooper Hewitt"/>
              </a:rPr>
              <a:t>vẫn</a:t>
            </a:r>
            <a:r>
              <a:rPr lang="en-US" sz="2910" dirty="0">
                <a:solidFill>
                  <a:srgbClr val="051D64"/>
                </a:solidFill>
                <a:latin typeface="Cooper Hewitt"/>
              </a:rPr>
              <a:t> </a:t>
            </a:r>
            <a:r>
              <a:rPr lang="en-US" sz="2910" dirty="0" err="1">
                <a:solidFill>
                  <a:srgbClr val="051D64"/>
                </a:solidFill>
                <a:latin typeface="Cooper Hewitt"/>
              </a:rPr>
              <a:t>giữ</a:t>
            </a:r>
            <a:r>
              <a:rPr lang="en-US" sz="2910" dirty="0">
                <a:solidFill>
                  <a:srgbClr val="051D64"/>
                </a:solidFill>
                <a:latin typeface="Cooper Hewitt"/>
              </a:rPr>
              <a:t> </a:t>
            </a:r>
            <a:r>
              <a:rPr lang="en-US" sz="2910" dirty="0" err="1">
                <a:solidFill>
                  <a:srgbClr val="051D64"/>
                </a:solidFill>
                <a:latin typeface="Cooper Hewitt"/>
              </a:rPr>
              <a:t>lại</a:t>
            </a:r>
            <a:r>
              <a:rPr lang="en-US" sz="2910" dirty="0">
                <a:solidFill>
                  <a:srgbClr val="051D64"/>
                </a:solidFill>
                <a:latin typeface="Cooper Hewitt"/>
              </a:rPr>
              <a:t> </a:t>
            </a:r>
            <a:r>
              <a:rPr lang="en-US" sz="2910" dirty="0" err="1">
                <a:solidFill>
                  <a:srgbClr val="051D64"/>
                </a:solidFill>
                <a:latin typeface="Cooper Hewitt"/>
              </a:rPr>
              <a:t>thông</a:t>
            </a:r>
            <a:r>
              <a:rPr lang="en-US" sz="2910" dirty="0">
                <a:solidFill>
                  <a:srgbClr val="051D64"/>
                </a:solidFill>
                <a:latin typeface="Cooper Hewitt"/>
              </a:rPr>
              <a:t> tin </a:t>
            </a:r>
            <a:r>
              <a:rPr lang="en-US" sz="2910" dirty="0" err="1">
                <a:solidFill>
                  <a:srgbClr val="051D64"/>
                </a:solidFill>
                <a:latin typeface="Cooper Hewitt"/>
              </a:rPr>
              <a:t>quan</a:t>
            </a:r>
            <a:r>
              <a:rPr lang="en-US" sz="2910" dirty="0">
                <a:solidFill>
                  <a:srgbClr val="051D64"/>
                </a:solidFill>
                <a:latin typeface="Cooper Hewitt"/>
              </a:rPr>
              <a:t> </a:t>
            </a:r>
            <a:r>
              <a:rPr lang="en-US" sz="2910" dirty="0" err="1">
                <a:solidFill>
                  <a:srgbClr val="051D64"/>
                </a:solidFill>
                <a:latin typeface="Cooper Hewitt"/>
              </a:rPr>
              <a:t>trọng</a:t>
            </a:r>
            <a:r>
              <a:rPr lang="en-US" sz="2910" dirty="0">
                <a:solidFill>
                  <a:srgbClr val="051D64"/>
                </a:solidFill>
                <a:latin typeface="Cooper Hewitt"/>
              </a:rPr>
              <a:t>. </a:t>
            </a:r>
            <a:r>
              <a:rPr lang="en-US" sz="2910" dirty="0" err="1">
                <a:solidFill>
                  <a:srgbClr val="051D64"/>
                </a:solidFill>
                <a:latin typeface="Cooper Hewitt"/>
              </a:rPr>
              <a:t>Các</a:t>
            </a:r>
            <a:r>
              <a:rPr lang="en-US" sz="2910" dirty="0">
                <a:solidFill>
                  <a:srgbClr val="051D64"/>
                </a:solidFill>
                <a:latin typeface="Cooper Hewitt"/>
              </a:rPr>
              <a:t> pooling </a:t>
            </a:r>
            <a:r>
              <a:rPr lang="en-US" sz="2910" dirty="0" err="1">
                <a:solidFill>
                  <a:srgbClr val="051D64"/>
                </a:solidFill>
                <a:latin typeface="Cooper Hewitt"/>
              </a:rPr>
              <a:t>có</a:t>
            </a:r>
            <a:r>
              <a:rPr lang="en-US" sz="2910" dirty="0">
                <a:solidFill>
                  <a:srgbClr val="051D64"/>
                </a:solidFill>
                <a:latin typeface="Cooper Hewitt"/>
              </a:rPr>
              <a:t> </a:t>
            </a:r>
            <a:r>
              <a:rPr lang="en-US" sz="2910" dirty="0" err="1">
                <a:solidFill>
                  <a:srgbClr val="051D64"/>
                </a:solidFill>
                <a:latin typeface="Cooper Hewitt"/>
              </a:rPr>
              <a:t>thể</a:t>
            </a:r>
            <a:r>
              <a:rPr lang="en-US" sz="2910" dirty="0">
                <a:solidFill>
                  <a:srgbClr val="051D64"/>
                </a:solidFill>
                <a:latin typeface="Cooper Hewitt"/>
              </a:rPr>
              <a:t> </a:t>
            </a:r>
            <a:r>
              <a:rPr lang="en-US" sz="2910" dirty="0" err="1">
                <a:solidFill>
                  <a:srgbClr val="051D64"/>
                </a:solidFill>
                <a:latin typeface="Cooper Hewitt"/>
              </a:rPr>
              <a:t>có</a:t>
            </a:r>
            <a:r>
              <a:rPr lang="en-US" sz="2910" dirty="0">
                <a:solidFill>
                  <a:srgbClr val="051D64"/>
                </a:solidFill>
                <a:latin typeface="Cooper Hewitt"/>
              </a:rPr>
              <a:t> </a:t>
            </a:r>
            <a:r>
              <a:rPr lang="en-US" sz="2910" dirty="0" err="1">
                <a:solidFill>
                  <a:srgbClr val="051D64"/>
                </a:solidFill>
                <a:latin typeface="Cooper Hewitt"/>
              </a:rPr>
              <a:t>nhiều</a:t>
            </a:r>
            <a:r>
              <a:rPr lang="en-US" sz="2910" dirty="0">
                <a:solidFill>
                  <a:srgbClr val="051D64"/>
                </a:solidFill>
                <a:latin typeface="Cooper Hewitt"/>
              </a:rPr>
              <a:t> </a:t>
            </a:r>
            <a:r>
              <a:rPr lang="en-US" sz="2910" dirty="0" err="1">
                <a:solidFill>
                  <a:srgbClr val="051D64"/>
                </a:solidFill>
                <a:latin typeface="Cooper Hewitt"/>
              </a:rPr>
              <a:t>loại</a:t>
            </a:r>
            <a:r>
              <a:rPr lang="en-US" sz="2910" dirty="0">
                <a:solidFill>
                  <a:srgbClr val="051D64"/>
                </a:solidFill>
                <a:latin typeface="Cooper Hewitt"/>
              </a:rPr>
              <a:t> </a:t>
            </a:r>
            <a:r>
              <a:rPr lang="en-US" sz="2910" dirty="0" err="1">
                <a:solidFill>
                  <a:srgbClr val="051D64"/>
                </a:solidFill>
                <a:latin typeface="Cooper Hewitt"/>
              </a:rPr>
              <a:t>khác</a:t>
            </a:r>
            <a:r>
              <a:rPr lang="en-US" sz="2910" dirty="0">
                <a:solidFill>
                  <a:srgbClr val="051D64"/>
                </a:solidFill>
                <a:latin typeface="Cooper Hewitt"/>
              </a:rPr>
              <a:t> </a:t>
            </a:r>
            <a:r>
              <a:rPr lang="en-US" sz="2910" dirty="0" err="1">
                <a:solidFill>
                  <a:srgbClr val="051D64"/>
                </a:solidFill>
                <a:latin typeface="Cooper Hewitt"/>
              </a:rPr>
              <a:t>nhau</a:t>
            </a:r>
            <a:r>
              <a:rPr lang="en-US" sz="2910" dirty="0">
                <a:solidFill>
                  <a:srgbClr val="051D64"/>
                </a:solidFill>
                <a:latin typeface="Cooper Hewitt"/>
              </a:rPr>
              <a:t>:</a:t>
            </a:r>
          </a:p>
          <a:p>
            <a:pPr marL="628413" lvl="1" indent="-314207" algn="just">
              <a:lnSpc>
                <a:spcPts val="3492"/>
              </a:lnSpc>
              <a:buFont typeface="Arial"/>
              <a:buChar char="•"/>
            </a:pPr>
            <a:r>
              <a:rPr lang="en-US" sz="2910" dirty="0">
                <a:solidFill>
                  <a:srgbClr val="051D64"/>
                </a:solidFill>
                <a:latin typeface="Cooper Hewitt"/>
              </a:rPr>
              <a:t>Max Pooling</a:t>
            </a:r>
          </a:p>
          <a:p>
            <a:pPr marL="628413" lvl="1" indent="-314207" algn="just">
              <a:lnSpc>
                <a:spcPts val="3492"/>
              </a:lnSpc>
              <a:buFont typeface="Arial"/>
              <a:buChar char="•"/>
            </a:pPr>
            <a:r>
              <a:rPr lang="en-US" sz="2910" dirty="0">
                <a:solidFill>
                  <a:srgbClr val="051D64"/>
                </a:solidFill>
                <a:latin typeface="Cooper Hewitt"/>
              </a:rPr>
              <a:t>Average Pooling</a:t>
            </a:r>
          </a:p>
          <a:p>
            <a:pPr marL="628413" lvl="1" indent="-314207" algn="just">
              <a:lnSpc>
                <a:spcPts val="3492"/>
              </a:lnSpc>
              <a:buFont typeface="Arial"/>
              <a:buChar char="•"/>
            </a:pPr>
            <a:r>
              <a:rPr lang="en-US" sz="2910" dirty="0">
                <a:solidFill>
                  <a:srgbClr val="051D64"/>
                </a:solidFill>
                <a:latin typeface="Cooper Hewitt"/>
              </a:rPr>
              <a:t>Sum Pooling</a:t>
            </a:r>
          </a:p>
          <a:p>
            <a:pPr marL="628413" lvl="1" indent="-314207" algn="just">
              <a:lnSpc>
                <a:spcPts val="3492"/>
              </a:lnSpc>
              <a:buFont typeface="Arial"/>
              <a:buChar char="•"/>
            </a:pPr>
            <a:r>
              <a:rPr lang="en-US" sz="2910" dirty="0">
                <a:solidFill>
                  <a:srgbClr val="051D64"/>
                </a:solidFill>
                <a:latin typeface="Cooper Hewitt"/>
              </a:rPr>
              <a:t>Max pooling </a:t>
            </a:r>
            <a:r>
              <a:rPr lang="en-US" sz="2910" dirty="0" err="1">
                <a:solidFill>
                  <a:srgbClr val="051D64"/>
                </a:solidFill>
                <a:latin typeface="Cooper Hewitt"/>
              </a:rPr>
              <a:t>lấy</a:t>
            </a:r>
            <a:r>
              <a:rPr lang="en-US" sz="2910" dirty="0">
                <a:solidFill>
                  <a:srgbClr val="051D64"/>
                </a:solidFill>
                <a:latin typeface="Cooper Hewitt"/>
              </a:rPr>
              <a:t> </a:t>
            </a:r>
            <a:r>
              <a:rPr lang="en-US" sz="2910" dirty="0" err="1">
                <a:solidFill>
                  <a:srgbClr val="051D64"/>
                </a:solidFill>
                <a:latin typeface="Cooper Hewitt"/>
              </a:rPr>
              <a:t>phần</a:t>
            </a:r>
            <a:r>
              <a:rPr lang="en-US" sz="2910" dirty="0">
                <a:solidFill>
                  <a:srgbClr val="051D64"/>
                </a:solidFill>
                <a:latin typeface="Cooper Hewitt"/>
              </a:rPr>
              <a:t> </a:t>
            </a:r>
            <a:r>
              <a:rPr lang="en-US" sz="2910" dirty="0" err="1">
                <a:solidFill>
                  <a:srgbClr val="051D64"/>
                </a:solidFill>
                <a:latin typeface="Cooper Hewitt"/>
              </a:rPr>
              <a:t>tử</a:t>
            </a:r>
            <a:r>
              <a:rPr lang="en-US" sz="2910" dirty="0">
                <a:solidFill>
                  <a:srgbClr val="051D64"/>
                </a:solidFill>
                <a:latin typeface="Cooper Hewitt"/>
              </a:rPr>
              <a:t> </a:t>
            </a:r>
            <a:r>
              <a:rPr lang="en-US" sz="2910" dirty="0" err="1">
                <a:solidFill>
                  <a:srgbClr val="051D64"/>
                </a:solidFill>
                <a:latin typeface="Cooper Hewitt"/>
              </a:rPr>
              <a:t>lớn</a:t>
            </a:r>
            <a:r>
              <a:rPr lang="en-US" sz="2910" dirty="0">
                <a:solidFill>
                  <a:srgbClr val="051D64"/>
                </a:solidFill>
                <a:latin typeface="Cooper Hewitt"/>
              </a:rPr>
              <a:t> </a:t>
            </a:r>
            <a:r>
              <a:rPr lang="en-US" sz="2910" dirty="0" err="1">
                <a:solidFill>
                  <a:srgbClr val="051D64"/>
                </a:solidFill>
                <a:latin typeface="Cooper Hewitt"/>
              </a:rPr>
              <a:t>nhất</a:t>
            </a:r>
            <a:r>
              <a:rPr lang="en-US" sz="2910" dirty="0">
                <a:solidFill>
                  <a:srgbClr val="051D64"/>
                </a:solidFill>
                <a:latin typeface="Cooper Hewitt"/>
              </a:rPr>
              <a:t> </a:t>
            </a:r>
            <a:r>
              <a:rPr lang="en-US" sz="2910" dirty="0" err="1">
                <a:solidFill>
                  <a:srgbClr val="051D64"/>
                </a:solidFill>
                <a:latin typeface="Cooper Hewitt"/>
              </a:rPr>
              <a:t>từ</a:t>
            </a:r>
            <a:r>
              <a:rPr lang="en-US" sz="2910" dirty="0">
                <a:solidFill>
                  <a:srgbClr val="051D64"/>
                </a:solidFill>
                <a:latin typeface="Cooper Hewitt"/>
              </a:rPr>
              <a:t> ma </a:t>
            </a:r>
            <a:r>
              <a:rPr lang="en-US" sz="2910" dirty="0" err="1">
                <a:solidFill>
                  <a:srgbClr val="051D64"/>
                </a:solidFill>
                <a:latin typeface="Cooper Hewitt"/>
              </a:rPr>
              <a:t>trận</a:t>
            </a:r>
            <a:r>
              <a:rPr lang="en-US" sz="2910" dirty="0">
                <a:solidFill>
                  <a:srgbClr val="051D64"/>
                </a:solidFill>
                <a:latin typeface="Cooper Hewitt"/>
              </a:rPr>
              <a:t> </a:t>
            </a:r>
            <a:r>
              <a:rPr lang="en-US" sz="2910" dirty="0" err="1">
                <a:solidFill>
                  <a:srgbClr val="051D64"/>
                </a:solidFill>
                <a:latin typeface="Cooper Hewitt"/>
              </a:rPr>
              <a:t>đối</a:t>
            </a:r>
            <a:r>
              <a:rPr lang="en-US" sz="2910" dirty="0">
                <a:solidFill>
                  <a:srgbClr val="051D64"/>
                </a:solidFill>
                <a:latin typeface="Cooper Hewitt"/>
              </a:rPr>
              <a:t> </a:t>
            </a:r>
            <a:r>
              <a:rPr lang="en-US" sz="2910" dirty="0" err="1">
                <a:solidFill>
                  <a:srgbClr val="051D64"/>
                </a:solidFill>
                <a:latin typeface="Cooper Hewitt"/>
              </a:rPr>
              <a:t>tượng</a:t>
            </a:r>
            <a:r>
              <a:rPr lang="en-US" sz="2910" dirty="0">
                <a:solidFill>
                  <a:srgbClr val="051D64"/>
                </a:solidFill>
                <a:latin typeface="Cooper Hewitt"/>
              </a:rPr>
              <a:t>, </a:t>
            </a:r>
            <a:r>
              <a:rPr lang="en-US" sz="2910" dirty="0" err="1">
                <a:solidFill>
                  <a:srgbClr val="051D64"/>
                </a:solidFill>
                <a:latin typeface="Cooper Hewitt"/>
              </a:rPr>
              <a:t>hoặc</a:t>
            </a:r>
            <a:r>
              <a:rPr lang="en-US" sz="2910" dirty="0">
                <a:solidFill>
                  <a:srgbClr val="051D64"/>
                </a:solidFill>
                <a:latin typeface="Cooper Hewitt"/>
              </a:rPr>
              <a:t> </a:t>
            </a:r>
            <a:r>
              <a:rPr lang="en-US" sz="2910" dirty="0" err="1">
                <a:solidFill>
                  <a:srgbClr val="051D64"/>
                </a:solidFill>
                <a:latin typeface="Cooper Hewitt"/>
              </a:rPr>
              <a:t>lấy</a:t>
            </a:r>
            <a:r>
              <a:rPr lang="en-US" sz="2910" dirty="0">
                <a:solidFill>
                  <a:srgbClr val="051D64"/>
                </a:solidFill>
                <a:latin typeface="Cooper Hewitt"/>
              </a:rPr>
              <a:t> </a:t>
            </a:r>
            <a:r>
              <a:rPr lang="en-US" sz="2910" dirty="0" err="1">
                <a:solidFill>
                  <a:srgbClr val="051D64"/>
                </a:solidFill>
                <a:latin typeface="Cooper Hewitt"/>
              </a:rPr>
              <a:t>tổng</a:t>
            </a:r>
            <a:r>
              <a:rPr lang="en-US" sz="2910" dirty="0">
                <a:solidFill>
                  <a:srgbClr val="051D64"/>
                </a:solidFill>
                <a:latin typeface="Cooper Hewitt"/>
              </a:rPr>
              <a:t> </a:t>
            </a:r>
            <a:r>
              <a:rPr lang="en-US" sz="2910" dirty="0" err="1">
                <a:solidFill>
                  <a:srgbClr val="051D64"/>
                </a:solidFill>
                <a:latin typeface="Cooper Hewitt"/>
              </a:rPr>
              <a:t>trung</a:t>
            </a:r>
            <a:r>
              <a:rPr lang="en-US" sz="2910" dirty="0">
                <a:solidFill>
                  <a:srgbClr val="051D64"/>
                </a:solidFill>
                <a:latin typeface="Cooper Hewitt"/>
              </a:rPr>
              <a:t> </a:t>
            </a:r>
            <a:r>
              <a:rPr lang="en-US" sz="2910" dirty="0" err="1">
                <a:solidFill>
                  <a:srgbClr val="051D64"/>
                </a:solidFill>
                <a:latin typeface="Cooper Hewitt"/>
              </a:rPr>
              <a:t>bình</a:t>
            </a:r>
            <a:r>
              <a:rPr lang="en-US" sz="2910" dirty="0">
                <a:solidFill>
                  <a:srgbClr val="051D64"/>
                </a:solidFill>
                <a:latin typeface="Cooper Hewitt"/>
              </a:rPr>
              <a:t>. </a:t>
            </a:r>
            <a:r>
              <a:rPr lang="en-US" sz="2910" dirty="0" err="1">
                <a:solidFill>
                  <a:srgbClr val="051D64"/>
                </a:solidFill>
                <a:latin typeface="Cooper Hewitt"/>
              </a:rPr>
              <a:t>Tổng</a:t>
            </a:r>
            <a:r>
              <a:rPr lang="en-US" sz="2910" dirty="0">
                <a:solidFill>
                  <a:srgbClr val="051D64"/>
                </a:solidFill>
                <a:latin typeface="Cooper Hewitt"/>
              </a:rPr>
              <a:t> </a:t>
            </a:r>
            <a:r>
              <a:rPr lang="en-US" sz="2910" dirty="0" err="1">
                <a:solidFill>
                  <a:srgbClr val="051D64"/>
                </a:solidFill>
                <a:latin typeface="Cooper Hewitt"/>
              </a:rPr>
              <a:t>tất</a:t>
            </a:r>
            <a:r>
              <a:rPr lang="en-US" sz="2910" dirty="0">
                <a:solidFill>
                  <a:srgbClr val="051D64"/>
                </a:solidFill>
                <a:latin typeface="Cooper Hewitt"/>
              </a:rPr>
              <a:t> </a:t>
            </a:r>
            <a:r>
              <a:rPr lang="en-US" sz="2910" dirty="0" err="1">
                <a:solidFill>
                  <a:srgbClr val="051D64"/>
                </a:solidFill>
                <a:latin typeface="Cooper Hewitt"/>
              </a:rPr>
              <a:t>cả</a:t>
            </a:r>
            <a:r>
              <a:rPr lang="en-US" sz="2910" dirty="0">
                <a:solidFill>
                  <a:srgbClr val="051D64"/>
                </a:solidFill>
                <a:latin typeface="Cooper Hewitt"/>
              </a:rPr>
              <a:t> </a:t>
            </a:r>
            <a:r>
              <a:rPr lang="en-US" sz="2910" dirty="0" err="1">
                <a:solidFill>
                  <a:srgbClr val="051D64"/>
                </a:solidFill>
                <a:latin typeface="Cooper Hewitt"/>
              </a:rPr>
              <a:t>các</a:t>
            </a:r>
            <a:r>
              <a:rPr lang="en-US" sz="2910" dirty="0">
                <a:solidFill>
                  <a:srgbClr val="051D64"/>
                </a:solidFill>
                <a:latin typeface="Cooper Hewitt"/>
              </a:rPr>
              <a:t> </a:t>
            </a:r>
            <a:r>
              <a:rPr lang="en-US" sz="2910" dirty="0" err="1">
                <a:solidFill>
                  <a:srgbClr val="051D64"/>
                </a:solidFill>
                <a:latin typeface="Cooper Hewitt"/>
              </a:rPr>
              <a:t>phần</a:t>
            </a:r>
            <a:r>
              <a:rPr lang="en-US" sz="2910" dirty="0">
                <a:solidFill>
                  <a:srgbClr val="051D64"/>
                </a:solidFill>
                <a:latin typeface="Cooper Hewitt"/>
              </a:rPr>
              <a:t> </a:t>
            </a:r>
            <a:r>
              <a:rPr lang="en-US" sz="2910" dirty="0" err="1">
                <a:solidFill>
                  <a:srgbClr val="051D64"/>
                </a:solidFill>
                <a:latin typeface="Cooper Hewitt"/>
              </a:rPr>
              <a:t>tử</a:t>
            </a:r>
            <a:r>
              <a:rPr lang="en-US" sz="2910" dirty="0">
                <a:solidFill>
                  <a:srgbClr val="051D64"/>
                </a:solidFill>
                <a:latin typeface="Cooper Hewitt"/>
              </a:rPr>
              <a:t> </a:t>
            </a:r>
            <a:r>
              <a:rPr lang="en-US" sz="2910" dirty="0" err="1">
                <a:solidFill>
                  <a:srgbClr val="051D64"/>
                </a:solidFill>
                <a:latin typeface="Cooper Hewitt"/>
              </a:rPr>
              <a:t>trong</a:t>
            </a:r>
            <a:r>
              <a:rPr lang="en-US" sz="2910" dirty="0">
                <a:solidFill>
                  <a:srgbClr val="051D64"/>
                </a:solidFill>
                <a:latin typeface="Cooper Hewitt"/>
              </a:rPr>
              <a:t> map </a:t>
            </a:r>
            <a:r>
              <a:rPr lang="en-US" sz="2910" dirty="0" err="1">
                <a:solidFill>
                  <a:srgbClr val="051D64"/>
                </a:solidFill>
                <a:latin typeface="Cooper Hewitt"/>
              </a:rPr>
              <a:t>gọi</a:t>
            </a:r>
            <a:r>
              <a:rPr lang="en-US" sz="2910" dirty="0">
                <a:solidFill>
                  <a:srgbClr val="051D64"/>
                </a:solidFill>
                <a:latin typeface="Cooper Hewitt"/>
              </a:rPr>
              <a:t> </a:t>
            </a:r>
            <a:r>
              <a:rPr lang="en-US" sz="2910" dirty="0" err="1">
                <a:solidFill>
                  <a:srgbClr val="051D64"/>
                </a:solidFill>
                <a:latin typeface="Cooper Hewitt"/>
              </a:rPr>
              <a:t>là</a:t>
            </a:r>
            <a:r>
              <a:rPr lang="en-US" sz="2910" dirty="0">
                <a:solidFill>
                  <a:srgbClr val="051D64"/>
                </a:solidFill>
                <a:latin typeface="Cooper Hewitt"/>
              </a:rPr>
              <a:t> sum pooling</a:t>
            </a:r>
          </a:p>
          <a:p>
            <a:pPr algn="just">
              <a:lnSpc>
                <a:spcPts val="3492"/>
              </a:lnSpc>
              <a:spcBef>
                <a:spcPct val="0"/>
              </a:spcBef>
            </a:pPr>
            <a:endParaRPr lang="en-US" sz="2910" dirty="0">
              <a:solidFill>
                <a:srgbClr val="051D64"/>
              </a:solidFill>
              <a:latin typeface="Cooper Hewit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13420875" y="10204664"/>
            <a:ext cx="13530050" cy="8509466"/>
          </a:xfrm>
          <a:custGeom>
            <a:avLst/>
            <a:gdLst/>
            <a:ahLst/>
            <a:cxnLst/>
            <a:rect l="l" t="t" r="r" b="b"/>
            <a:pathLst>
              <a:path w="13530050" h="8509466">
                <a:moveTo>
                  <a:pt x="0" y="0"/>
                </a:moveTo>
                <a:lnTo>
                  <a:pt x="13530051" y="0"/>
                </a:lnTo>
                <a:lnTo>
                  <a:pt x="13530051" y="8509465"/>
                </a:lnTo>
                <a:lnTo>
                  <a:pt x="0" y="8509465"/>
                </a:lnTo>
                <a:lnTo>
                  <a:pt x="0" y="0"/>
                </a:lnTo>
                <a:close/>
              </a:path>
            </a:pathLst>
          </a:custGeom>
          <a:blipFill>
            <a:blip r:embed="rId3"/>
            <a:stretch>
              <a:fillRect/>
            </a:stretch>
          </a:blipFill>
        </p:spPr>
      </p:sp>
      <p:grpSp>
        <p:nvGrpSpPr>
          <p:cNvPr id="3" name="Group 3"/>
          <p:cNvGrpSpPr/>
          <p:nvPr/>
        </p:nvGrpSpPr>
        <p:grpSpPr>
          <a:xfrm>
            <a:off x="-17172550" y="4217441"/>
            <a:ext cx="17457366" cy="15150949"/>
            <a:chOff x="0" y="0"/>
            <a:chExt cx="8295141" cy="7199211"/>
          </a:xfrm>
        </p:grpSpPr>
        <p:sp>
          <p:nvSpPr>
            <p:cNvPr id="4" name="Freeform 4"/>
            <p:cNvSpPr/>
            <p:nvPr/>
          </p:nvSpPr>
          <p:spPr>
            <a:xfrm>
              <a:off x="0" y="0"/>
              <a:ext cx="8295179" cy="7199249"/>
            </a:xfrm>
            <a:custGeom>
              <a:avLst/>
              <a:gdLst/>
              <a:ahLst/>
              <a:cxnLst/>
              <a:rect l="l" t="t" r="r" b="b"/>
              <a:pathLst>
                <a:path w="8295179" h="7199249">
                  <a:moveTo>
                    <a:pt x="4147519" y="0"/>
                  </a:moveTo>
                  <a:lnTo>
                    <a:pt x="0" y="3599561"/>
                  </a:lnTo>
                  <a:lnTo>
                    <a:pt x="4147519" y="7199249"/>
                  </a:lnTo>
                  <a:lnTo>
                    <a:pt x="8295179" y="3599561"/>
                  </a:lnTo>
                  <a:lnTo>
                    <a:pt x="4147519" y="0"/>
                  </a:lnTo>
                  <a:close/>
                </a:path>
              </a:pathLst>
            </a:custGeom>
            <a:blipFill>
              <a:blip r:embed="rId4"/>
              <a:stretch>
                <a:fillRect l="-56611" t="-5488" b="-5488"/>
              </a:stretch>
            </a:blipFill>
          </p:spPr>
        </p:sp>
      </p:grpSp>
      <p:grpSp>
        <p:nvGrpSpPr>
          <p:cNvPr id="5" name="Group 5"/>
          <p:cNvGrpSpPr/>
          <p:nvPr/>
        </p:nvGrpSpPr>
        <p:grpSpPr>
          <a:xfrm rot="-10800000">
            <a:off x="10510796" y="-2099151"/>
            <a:ext cx="7499226" cy="3722217"/>
            <a:chOff x="0" y="0"/>
            <a:chExt cx="812800" cy="403431"/>
          </a:xfrm>
        </p:grpSpPr>
        <p:sp>
          <p:nvSpPr>
            <p:cNvPr id="6" name="Freeform 6"/>
            <p:cNvSpPr/>
            <p:nvPr/>
          </p:nvSpPr>
          <p:spPr>
            <a:xfrm>
              <a:off x="0" y="0"/>
              <a:ext cx="812800" cy="403431"/>
            </a:xfrm>
            <a:custGeom>
              <a:avLst/>
              <a:gdLst/>
              <a:ahLst/>
              <a:cxnLst/>
              <a:rect l="l" t="t" r="r" b="b"/>
              <a:pathLst>
                <a:path w="812800" h="403431">
                  <a:moveTo>
                    <a:pt x="406400" y="0"/>
                  </a:moveTo>
                  <a:lnTo>
                    <a:pt x="812800" y="403431"/>
                  </a:lnTo>
                  <a:lnTo>
                    <a:pt x="0" y="403431"/>
                  </a:lnTo>
                  <a:lnTo>
                    <a:pt x="406400" y="0"/>
                  </a:lnTo>
                  <a:close/>
                </a:path>
              </a:pathLst>
            </a:custGeom>
            <a:solidFill>
              <a:srgbClr val="5A6C99"/>
            </a:solidFill>
          </p:spPr>
        </p:sp>
        <p:sp>
          <p:nvSpPr>
            <p:cNvPr id="7" name="TextBox 7"/>
            <p:cNvSpPr txBox="1"/>
            <p:nvPr/>
          </p:nvSpPr>
          <p:spPr>
            <a:xfrm>
              <a:off x="127000" y="149207"/>
              <a:ext cx="558800" cy="2254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7458264" y="-2711721"/>
            <a:ext cx="7499226" cy="4027778"/>
            <a:chOff x="0" y="0"/>
            <a:chExt cx="812800" cy="436549"/>
          </a:xfrm>
        </p:grpSpPr>
        <p:sp>
          <p:nvSpPr>
            <p:cNvPr id="9" name="Freeform 9"/>
            <p:cNvSpPr/>
            <p:nvPr/>
          </p:nvSpPr>
          <p:spPr>
            <a:xfrm>
              <a:off x="0" y="0"/>
              <a:ext cx="812800" cy="436549"/>
            </a:xfrm>
            <a:custGeom>
              <a:avLst/>
              <a:gdLst/>
              <a:ahLst/>
              <a:cxnLst/>
              <a:rect l="l" t="t" r="r" b="b"/>
              <a:pathLst>
                <a:path w="812800" h="436549">
                  <a:moveTo>
                    <a:pt x="406400" y="0"/>
                  </a:moveTo>
                  <a:lnTo>
                    <a:pt x="812800" y="436549"/>
                  </a:lnTo>
                  <a:lnTo>
                    <a:pt x="0" y="436549"/>
                  </a:lnTo>
                  <a:lnTo>
                    <a:pt x="406400" y="0"/>
                  </a:lnTo>
                  <a:close/>
                </a:path>
              </a:pathLst>
            </a:custGeom>
            <a:solidFill>
              <a:srgbClr val="051D64"/>
            </a:solidFill>
          </p:spPr>
        </p:sp>
        <p:sp>
          <p:nvSpPr>
            <p:cNvPr id="10" name="TextBox 10"/>
            <p:cNvSpPr txBox="1"/>
            <p:nvPr/>
          </p:nvSpPr>
          <p:spPr>
            <a:xfrm>
              <a:off x="127000" y="164583"/>
              <a:ext cx="558800" cy="240783"/>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H="1" flipV="1">
            <a:off x="9940493" y="-665964"/>
            <a:ext cx="1140604" cy="1266742"/>
          </a:xfrm>
          <a:prstGeom prst="line">
            <a:avLst/>
          </a:prstGeom>
          <a:ln w="95250" cap="flat">
            <a:solidFill>
              <a:srgbClr val="F9B680"/>
            </a:solidFill>
            <a:prstDash val="solid"/>
            <a:headEnd type="none" w="sm" len="sm"/>
            <a:tailEnd type="none" w="sm" len="sm"/>
          </a:ln>
        </p:spPr>
      </p:sp>
      <p:sp>
        <p:nvSpPr>
          <p:cNvPr id="12" name="AutoShape 12"/>
          <p:cNvSpPr/>
          <p:nvPr/>
        </p:nvSpPr>
        <p:spPr>
          <a:xfrm flipH="1" flipV="1">
            <a:off x="13084412" y="-525630"/>
            <a:ext cx="1140604" cy="1266742"/>
          </a:xfrm>
          <a:prstGeom prst="line">
            <a:avLst/>
          </a:prstGeom>
          <a:ln w="95250" cap="flat">
            <a:solidFill>
              <a:srgbClr val="F9B680"/>
            </a:solidFill>
            <a:prstDash val="solid"/>
            <a:headEnd type="none" w="sm" len="sm"/>
            <a:tailEnd type="none" w="sm" len="sm"/>
          </a:ln>
        </p:spPr>
      </p:sp>
      <p:sp>
        <p:nvSpPr>
          <p:cNvPr id="13" name="Freeform 13"/>
          <p:cNvSpPr/>
          <p:nvPr/>
        </p:nvSpPr>
        <p:spPr>
          <a:xfrm>
            <a:off x="11956906" y="5280207"/>
            <a:ext cx="5078542" cy="960306"/>
          </a:xfrm>
          <a:custGeom>
            <a:avLst/>
            <a:gdLst/>
            <a:ahLst/>
            <a:cxnLst/>
            <a:rect l="l" t="t" r="r" b="b"/>
            <a:pathLst>
              <a:path w="5078542" h="960306">
                <a:moveTo>
                  <a:pt x="0" y="0"/>
                </a:moveTo>
                <a:lnTo>
                  <a:pt x="5078542" y="0"/>
                </a:lnTo>
                <a:lnTo>
                  <a:pt x="5078542" y="960306"/>
                </a:lnTo>
                <a:lnTo>
                  <a:pt x="0" y="960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2909426" y="7192427"/>
            <a:ext cx="2701964" cy="2634415"/>
          </a:xfrm>
          <a:custGeom>
            <a:avLst/>
            <a:gdLst/>
            <a:ahLst/>
            <a:cxnLst/>
            <a:rect l="l" t="t" r="r" b="b"/>
            <a:pathLst>
              <a:path w="2701964" h="2634415">
                <a:moveTo>
                  <a:pt x="0" y="0"/>
                </a:moveTo>
                <a:lnTo>
                  <a:pt x="2701965" y="0"/>
                </a:lnTo>
                <a:lnTo>
                  <a:pt x="2701965" y="2634415"/>
                </a:lnTo>
                <a:lnTo>
                  <a:pt x="0" y="26344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3009521" y="1623066"/>
            <a:ext cx="2501775" cy="3112628"/>
          </a:xfrm>
          <a:custGeom>
            <a:avLst/>
            <a:gdLst/>
            <a:ahLst/>
            <a:cxnLst/>
            <a:rect l="l" t="t" r="r" b="b"/>
            <a:pathLst>
              <a:path w="2501775" h="3112628">
                <a:moveTo>
                  <a:pt x="0" y="0"/>
                </a:moveTo>
                <a:lnTo>
                  <a:pt x="2501775" y="0"/>
                </a:lnTo>
                <a:lnTo>
                  <a:pt x="2501775" y="3112628"/>
                </a:lnTo>
                <a:lnTo>
                  <a:pt x="0" y="31126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1028700" y="772980"/>
            <a:ext cx="9482096" cy="1086154"/>
          </a:xfrm>
          <a:prstGeom prst="rect">
            <a:avLst/>
          </a:prstGeom>
        </p:spPr>
        <p:txBody>
          <a:bodyPr lIns="0" tIns="0" rIns="0" bIns="0" rtlCol="0" anchor="t">
            <a:spAutoFit/>
          </a:bodyPr>
          <a:lstStyle/>
          <a:p>
            <a:pPr>
              <a:lnSpc>
                <a:spcPts val="8585"/>
              </a:lnSpc>
            </a:pPr>
            <a:r>
              <a:rPr lang="en-US" sz="7154" dirty="0">
                <a:solidFill>
                  <a:srgbClr val="051D64"/>
                </a:solidFill>
                <a:latin typeface="Oswald Bold"/>
              </a:rPr>
              <a:t>6. DATA</a:t>
            </a:r>
          </a:p>
        </p:txBody>
      </p:sp>
      <p:sp>
        <p:nvSpPr>
          <p:cNvPr id="17" name="TextBox 17"/>
          <p:cNvSpPr txBox="1"/>
          <p:nvPr/>
        </p:nvSpPr>
        <p:spPr>
          <a:xfrm>
            <a:off x="1028700" y="1956509"/>
            <a:ext cx="10436063" cy="7870333"/>
          </a:xfrm>
          <a:prstGeom prst="rect">
            <a:avLst/>
          </a:prstGeom>
        </p:spPr>
        <p:txBody>
          <a:bodyPr lIns="0" tIns="0" rIns="0" bIns="0" rtlCol="0" anchor="t">
            <a:spAutoFit/>
          </a:bodyPr>
          <a:lstStyle/>
          <a:p>
            <a:pPr marL="616047" lvl="1" indent="-308024" algn="just">
              <a:lnSpc>
                <a:spcPts val="3424"/>
              </a:lnSpc>
              <a:buFont typeface="Arial"/>
              <a:buChar char="•"/>
            </a:pPr>
            <a:r>
              <a:rPr lang="en-US" sz="2853" dirty="0" err="1">
                <a:solidFill>
                  <a:srgbClr val="051D64"/>
                </a:solidFill>
                <a:latin typeface="Cooper Hewitt"/>
              </a:rPr>
              <a:t>Dữ</a:t>
            </a:r>
            <a:r>
              <a:rPr lang="en-US" sz="2853" dirty="0">
                <a:solidFill>
                  <a:srgbClr val="051D64"/>
                </a:solidFill>
                <a:latin typeface="Cooper Hewitt"/>
              </a:rPr>
              <a:t> </a:t>
            </a:r>
            <a:r>
              <a:rPr lang="en-US" sz="2853" dirty="0" err="1">
                <a:solidFill>
                  <a:srgbClr val="051D64"/>
                </a:solidFill>
                <a:latin typeface="Cooper Hewitt"/>
              </a:rPr>
              <a:t>liệu</a:t>
            </a:r>
            <a:r>
              <a:rPr lang="en-US" sz="2853" dirty="0">
                <a:solidFill>
                  <a:srgbClr val="051D64"/>
                </a:solidFill>
                <a:latin typeface="Cooper Hewitt"/>
              </a:rPr>
              <a:t> </a:t>
            </a:r>
            <a:r>
              <a:rPr lang="en-US" sz="2853" dirty="0" err="1">
                <a:solidFill>
                  <a:srgbClr val="051D64"/>
                </a:solidFill>
                <a:latin typeface="Cooper Hewitt"/>
              </a:rPr>
              <a:t>đầu</a:t>
            </a:r>
            <a:r>
              <a:rPr lang="en-US" sz="2853" dirty="0">
                <a:solidFill>
                  <a:srgbClr val="051D64"/>
                </a:solidFill>
                <a:latin typeface="Cooper Hewitt"/>
              </a:rPr>
              <a:t> </a:t>
            </a:r>
            <a:r>
              <a:rPr lang="en-US" sz="2853" dirty="0" err="1">
                <a:solidFill>
                  <a:srgbClr val="051D64"/>
                </a:solidFill>
                <a:latin typeface="Cooper Hewitt"/>
              </a:rPr>
              <a:t>vào</a:t>
            </a:r>
            <a:r>
              <a:rPr lang="en-US" sz="2853" dirty="0">
                <a:solidFill>
                  <a:srgbClr val="051D64"/>
                </a:solidFill>
                <a:latin typeface="Cooper Hewitt"/>
              </a:rPr>
              <a:t> (Input Data):</a:t>
            </a:r>
          </a:p>
          <a:p>
            <a:pPr algn="just">
              <a:lnSpc>
                <a:spcPts val="3424"/>
              </a:lnSpc>
            </a:pPr>
            <a:endParaRPr lang="en-US" sz="2853" dirty="0">
              <a:solidFill>
                <a:srgbClr val="051D64"/>
              </a:solidFill>
              <a:latin typeface="Cooper Hewitt"/>
            </a:endParaRPr>
          </a:p>
          <a:p>
            <a:pPr marL="616047" lvl="1" indent="-308024" algn="just">
              <a:lnSpc>
                <a:spcPts val="3424"/>
              </a:lnSpc>
              <a:buFont typeface="Arial"/>
              <a:buChar char="•"/>
            </a:pPr>
            <a:r>
              <a:rPr lang="en-US" sz="2853" dirty="0" err="1">
                <a:solidFill>
                  <a:srgbClr val="051D64"/>
                </a:solidFill>
                <a:latin typeface="Cooper Hewitt"/>
              </a:rPr>
              <a:t>Ảnh</a:t>
            </a:r>
            <a:r>
              <a:rPr lang="en-US" sz="2853" dirty="0">
                <a:solidFill>
                  <a:srgbClr val="051D64"/>
                </a:solidFill>
                <a:latin typeface="Cooper Hewitt"/>
              </a:rPr>
              <a:t>: Trong </a:t>
            </a:r>
            <a:r>
              <a:rPr lang="en-US" sz="2853" dirty="0" err="1">
                <a:solidFill>
                  <a:srgbClr val="051D64"/>
                </a:solidFill>
                <a:latin typeface="Cooper Hewitt"/>
              </a:rPr>
              <a:t>hầu</a:t>
            </a:r>
            <a:r>
              <a:rPr lang="en-US" sz="2853" dirty="0">
                <a:solidFill>
                  <a:srgbClr val="051D64"/>
                </a:solidFill>
                <a:latin typeface="Cooper Hewitt"/>
              </a:rPr>
              <a:t> </a:t>
            </a:r>
            <a:r>
              <a:rPr lang="en-US" sz="2853" dirty="0" err="1">
                <a:solidFill>
                  <a:srgbClr val="051D64"/>
                </a:solidFill>
                <a:latin typeface="Cooper Hewitt"/>
              </a:rPr>
              <a:t>hết</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a:t>
            </a:r>
            <a:r>
              <a:rPr lang="en-US" sz="2853" dirty="0" err="1">
                <a:solidFill>
                  <a:srgbClr val="051D64"/>
                </a:solidFill>
                <a:latin typeface="Cooper Hewitt"/>
              </a:rPr>
              <a:t>trường</a:t>
            </a:r>
            <a:r>
              <a:rPr lang="en-US" sz="2853" dirty="0">
                <a:solidFill>
                  <a:srgbClr val="051D64"/>
                </a:solidFill>
                <a:latin typeface="Cooper Hewitt"/>
              </a:rPr>
              <a:t> </a:t>
            </a:r>
            <a:r>
              <a:rPr lang="en-US" sz="2853" dirty="0" err="1">
                <a:solidFill>
                  <a:srgbClr val="051D64"/>
                </a:solidFill>
                <a:latin typeface="Cooper Hewitt"/>
              </a:rPr>
              <a:t>hợp</a:t>
            </a:r>
            <a:r>
              <a:rPr lang="en-US" sz="2853" dirty="0">
                <a:solidFill>
                  <a:srgbClr val="051D64"/>
                </a:solidFill>
                <a:latin typeface="Cooper Hewitt"/>
              </a:rPr>
              <a:t>, CNNs </a:t>
            </a:r>
            <a:r>
              <a:rPr lang="en-US" sz="2853" dirty="0" err="1">
                <a:solidFill>
                  <a:srgbClr val="051D64"/>
                </a:solidFill>
                <a:latin typeface="Cooper Hewitt"/>
              </a:rPr>
              <a:t>được</a:t>
            </a:r>
            <a:r>
              <a:rPr lang="en-US" sz="2853" dirty="0">
                <a:solidFill>
                  <a:srgbClr val="051D64"/>
                </a:solidFill>
                <a:latin typeface="Cooper Hewitt"/>
              </a:rPr>
              <a:t> </a:t>
            </a:r>
            <a:r>
              <a:rPr lang="en-US" sz="2853" dirty="0" err="1">
                <a:solidFill>
                  <a:srgbClr val="051D64"/>
                </a:solidFill>
                <a:latin typeface="Cooper Hewitt"/>
              </a:rPr>
              <a:t>sử</a:t>
            </a:r>
            <a:r>
              <a:rPr lang="en-US" sz="2853" dirty="0">
                <a:solidFill>
                  <a:srgbClr val="051D64"/>
                </a:solidFill>
                <a:latin typeface="Cooper Hewitt"/>
              </a:rPr>
              <a:t> </a:t>
            </a:r>
            <a:r>
              <a:rPr lang="en-US" sz="2853" dirty="0" err="1">
                <a:solidFill>
                  <a:srgbClr val="051D64"/>
                </a:solidFill>
                <a:latin typeface="Cooper Hewitt"/>
              </a:rPr>
              <a:t>dụng</a:t>
            </a:r>
            <a:r>
              <a:rPr lang="en-US" sz="2853" dirty="0">
                <a:solidFill>
                  <a:srgbClr val="051D64"/>
                </a:solidFill>
                <a:latin typeface="Cooper Hewitt"/>
              </a:rPr>
              <a:t> </a:t>
            </a:r>
            <a:r>
              <a:rPr lang="en-US" sz="2853" dirty="0" err="1">
                <a:solidFill>
                  <a:srgbClr val="051D64"/>
                </a:solidFill>
                <a:latin typeface="Cooper Hewitt"/>
              </a:rPr>
              <a:t>chủ</a:t>
            </a:r>
            <a:r>
              <a:rPr lang="en-US" sz="2853" dirty="0">
                <a:solidFill>
                  <a:srgbClr val="051D64"/>
                </a:solidFill>
                <a:latin typeface="Cooper Hewitt"/>
              </a:rPr>
              <a:t> </a:t>
            </a:r>
            <a:r>
              <a:rPr lang="en-US" sz="2853" dirty="0" err="1">
                <a:solidFill>
                  <a:srgbClr val="051D64"/>
                </a:solidFill>
                <a:latin typeface="Cooper Hewitt"/>
              </a:rPr>
              <a:t>yếu</a:t>
            </a:r>
            <a:r>
              <a:rPr lang="en-US" sz="2853" dirty="0">
                <a:solidFill>
                  <a:srgbClr val="051D64"/>
                </a:solidFill>
                <a:latin typeface="Cooper Hewitt"/>
              </a:rPr>
              <a:t> </a:t>
            </a:r>
            <a:r>
              <a:rPr lang="en-US" sz="2853" dirty="0" err="1">
                <a:solidFill>
                  <a:srgbClr val="051D64"/>
                </a:solidFill>
                <a:latin typeface="Cooper Hewitt"/>
              </a:rPr>
              <a:t>trong</a:t>
            </a:r>
            <a:r>
              <a:rPr lang="en-US" sz="2853" dirty="0">
                <a:solidFill>
                  <a:srgbClr val="051D64"/>
                </a:solidFill>
                <a:latin typeface="Cooper Hewitt"/>
              </a:rPr>
              <a:t> </a:t>
            </a:r>
            <a:r>
              <a:rPr lang="en-US" sz="2853" dirty="0" err="1">
                <a:solidFill>
                  <a:srgbClr val="051D64"/>
                </a:solidFill>
                <a:latin typeface="Cooper Hewitt"/>
              </a:rPr>
              <a:t>việc</a:t>
            </a:r>
            <a:r>
              <a:rPr lang="en-US" sz="2853" dirty="0">
                <a:solidFill>
                  <a:srgbClr val="051D64"/>
                </a:solidFill>
                <a:latin typeface="Cooper Hewitt"/>
              </a:rPr>
              <a:t> </a:t>
            </a:r>
            <a:r>
              <a:rPr lang="en-US" sz="2853" dirty="0" err="1">
                <a:solidFill>
                  <a:srgbClr val="051D64"/>
                </a:solidFill>
                <a:latin typeface="Cooper Hewitt"/>
              </a:rPr>
              <a:t>xử</a:t>
            </a:r>
            <a:r>
              <a:rPr lang="en-US" sz="2853" dirty="0">
                <a:solidFill>
                  <a:srgbClr val="051D64"/>
                </a:solidFill>
                <a:latin typeface="Cooper Hewitt"/>
              </a:rPr>
              <a:t> </a:t>
            </a:r>
            <a:r>
              <a:rPr lang="en-US" sz="2853" dirty="0" err="1">
                <a:solidFill>
                  <a:srgbClr val="051D64"/>
                </a:solidFill>
                <a:latin typeface="Cooper Hewitt"/>
              </a:rPr>
              <a:t>lý</a:t>
            </a:r>
            <a:r>
              <a:rPr lang="en-US" sz="2853" dirty="0">
                <a:solidFill>
                  <a:srgbClr val="051D64"/>
                </a:solidFill>
                <a:latin typeface="Cooper Hewitt"/>
              </a:rPr>
              <a:t> </a:t>
            </a:r>
            <a:r>
              <a:rPr lang="en-US" sz="2853" dirty="0" err="1">
                <a:solidFill>
                  <a:srgbClr val="051D64"/>
                </a:solidFill>
                <a:latin typeface="Cooper Hewitt"/>
              </a:rPr>
              <a:t>hình</a:t>
            </a:r>
            <a:r>
              <a:rPr lang="en-US" sz="2853" dirty="0">
                <a:solidFill>
                  <a:srgbClr val="051D64"/>
                </a:solidFill>
                <a:latin typeface="Cooper Hewitt"/>
              </a:rPr>
              <a:t> </a:t>
            </a:r>
            <a:r>
              <a:rPr lang="en-US" sz="2853" dirty="0" err="1">
                <a:solidFill>
                  <a:srgbClr val="051D64"/>
                </a:solidFill>
                <a:latin typeface="Cooper Hewitt"/>
              </a:rPr>
              <a:t>ảnh</a:t>
            </a:r>
            <a:r>
              <a:rPr lang="en-US" sz="2853" dirty="0">
                <a:solidFill>
                  <a:srgbClr val="051D64"/>
                </a:solidFill>
                <a:latin typeface="Cooper Hewitt"/>
              </a:rPr>
              <a:t>. </a:t>
            </a:r>
            <a:r>
              <a:rPr lang="en-US" sz="2853" dirty="0" err="1">
                <a:solidFill>
                  <a:srgbClr val="051D64"/>
                </a:solidFill>
                <a:latin typeface="Cooper Hewitt"/>
              </a:rPr>
              <a:t>Dữ</a:t>
            </a:r>
            <a:r>
              <a:rPr lang="en-US" sz="2853" dirty="0">
                <a:solidFill>
                  <a:srgbClr val="051D64"/>
                </a:solidFill>
                <a:latin typeface="Cooper Hewitt"/>
              </a:rPr>
              <a:t> </a:t>
            </a:r>
            <a:r>
              <a:rPr lang="en-US" sz="2853" dirty="0" err="1">
                <a:solidFill>
                  <a:srgbClr val="051D64"/>
                </a:solidFill>
                <a:latin typeface="Cooper Hewitt"/>
              </a:rPr>
              <a:t>liệu</a:t>
            </a:r>
            <a:r>
              <a:rPr lang="en-US" sz="2853" dirty="0">
                <a:solidFill>
                  <a:srgbClr val="051D64"/>
                </a:solidFill>
                <a:latin typeface="Cooper Hewitt"/>
              </a:rPr>
              <a:t> </a:t>
            </a:r>
            <a:r>
              <a:rPr lang="en-US" sz="2853" dirty="0" err="1">
                <a:solidFill>
                  <a:srgbClr val="051D64"/>
                </a:solidFill>
                <a:latin typeface="Cooper Hewitt"/>
              </a:rPr>
              <a:t>ảnh</a:t>
            </a:r>
            <a:r>
              <a:rPr lang="en-US" sz="2853" dirty="0">
                <a:solidFill>
                  <a:srgbClr val="051D64"/>
                </a:solidFill>
                <a:latin typeface="Cooper Hewitt"/>
              </a:rPr>
              <a:t> </a:t>
            </a:r>
            <a:r>
              <a:rPr lang="en-US" sz="2853" dirty="0" err="1">
                <a:solidFill>
                  <a:srgbClr val="051D64"/>
                </a:solidFill>
                <a:latin typeface="Cooper Hewitt"/>
              </a:rPr>
              <a:t>thường</a:t>
            </a:r>
            <a:r>
              <a:rPr lang="en-US" sz="2853" dirty="0">
                <a:solidFill>
                  <a:srgbClr val="051D64"/>
                </a:solidFill>
                <a:latin typeface="Cooper Hewitt"/>
              </a:rPr>
              <a:t> </a:t>
            </a:r>
            <a:r>
              <a:rPr lang="en-US" sz="2853" dirty="0" err="1">
                <a:solidFill>
                  <a:srgbClr val="051D64"/>
                </a:solidFill>
                <a:latin typeface="Cooper Hewitt"/>
              </a:rPr>
              <a:t>được</a:t>
            </a:r>
            <a:r>
              <a:rPr lang="en-US" sz="2853" dirty="0">
                <a:solidFill>
                  <a:srgbClr val="051D64"/>
                </a:solidFill>
                <a:latin typeface="Cooper Hewitt"/>
              </a:rPr>
              <a:t> </a:t>
            </a:r>
            <a:r>
              <a:rPr lang="en-US" sz="2853" dirty="0" err="1">
                <a:solidFill>
                  <a:srgbClr val="051D64"/>
                </a:solidFill>
                <a:latin typeface="Cooper Hewitt"/>
              </a:rPr>
              <a:t>biểu</a:t>
            </a:r>
            <a:r>
              <a:rPr lang="en-US" sz="2853" dirty="0">
                <a:solidFill>
                  <a:srgbClr val="051D64"/>
                </a:solidFill>
                <a:latin typeface="Cooper Hewitt"/>
              </a:rPr>
              <a:t> </a:t>
            </a:r>
            <a:r>
              <a:rPr lang="en-US" sz="2853" dirty="0" err="1">
                <a:solidFill>
                  <a:srgbClr val="051D64"/>
                </a:solidFill>
                <a:latin typeface="Cooper Hewitt"/>
              </a:rPr>
              <a:t>diễn</a:t>
            </a:r>
            <a:r>
              <a:rPr lang="en-US" sz="2853" dirty="0">
                <a:solidFill>
                  <a:srgbClr val="051D64"/>
                </a:solidFill>
                <a:latin typeface="Cooper Hewitt"/>
              </a:rPr>
              <a:t> </a:t>
            </a:r>
            <a:r>
              <a:rPr lang="en-US" sz="2853" dirty="0" err="1">
                <a:solidFill>
                  <a:srgbClr val="051D64"/>
                </a:solidFill>
                <a:latin typeface="Cooper Hewitt"/>
              </a:rPr>
              <a:t>dưới</a:t>
            </a:r>
            <a:r>
              <a:rPr lang="en-US" sz="2853" dirty="0">
                <a:solidFill>
                  <a:srgbClr val="051D64"/>
                </a:solidFill>
                <a:latin typeface="Cooper Hewitt"/>
              </a:rPr>
              <a:t> </a:t>
            </a:r>
            <a:r>
              <a:rPr lang="en-US" sz="2853" dirty="0" err="1">
                <a:solidFill>
                  <a:srgbClr val="051D64"/>
                </a:solidFill>
                <a:latin typeface="Cooper Hewitt"/>
              </a:rPr>
              <a:t>dạng</a:t>
            </a:r>
            <a:r>
              <a:rPr lang="en-US" sz="2853" dirty="0">
                <a:solidFill>
                  <a:srgbClr val="051D64"/>
                </a:solidFill>
                <a:latin typeface="Cooper Hewitt"/>
              </a:rPr>
              <a:t> tensor 3D </a:t>
            </a:r>
            <a:r>
              <a:rPr lang="en-US" sz="2853" dirty="0" err="1">
                <a:solidFill>
                  <a:srgbClr val="051D64"/>
                </a:solidFill>
                <a:latin typeface="Cooper Hewitt"/>
              </a:rPr>
              <a:t>hoặc</a:t>
            </a:r>
            <a:r>
              <a:rPr lang="en-US" sz="2853" dirty="0">
                <a:solidFill>
                  <a:srgbClr val="051D64"/>
                </a:solidFill>
                <a:latin typeface="Cooper Hewitt"/>
              </a:rPr>
              <a:t> 4D (RGB </a:t>
            </a:r>
            <a:r>
              <a:rPr lang="en-US" sz="2853" dirty="0" err="1">
                <a:solidFill>
                  <a:srgbClr val="051D64"/>
                </a:solidFill>
                <a:latin typeface="Cooper Hewitt"/>
              </a:rPr>
              <a:t>hoặc</a:t>
            </a:r>
            <a:r>
              <a:rPr lang="en-US" sz="2853" dirty="0">
                <a:solidFill>
                  <a:srgbClr val="051D64"/>
                </a:solidFill>
                <a:latin typeface="Cooper Hewitt"/>
              </a:rPr>
              <a:t> grayscale). </a:t>
            </a:r>
          </a:p>
          <a:p>
            <a:pPr algn="just">
              <a:lnSpc>
                <a:spcPts val="3424"/>
              </a:lnSpc>
            </a:pPr>
            <a:endParaRPr lang="en-US" sz="2853" dirty="0">
              <a:solidFill>
                <a:srgbClr val="051D64"/>
              </a:solidFill>
              <a:latin typeface="Cooper Hewitt"/>
            </a:endParaRPr>
          </a:p>
          <a:p>
            <a:pPr algn="just">
              <a:lnSpc>
                <a:spcPts val="3424"/>
              </a:lnSpc>
            </a:pPr>
            <a:endParaRPr lang="en-US" sz="2853" dirty="0">
              <a:solidFill>
                <a:srgbClr val="051D64"/>
              </a:solidFill>
              <a:latin typeface="Cooper Hewitt"/>
            </a:endParaRPr>
          </a:p>
          <a:p>
            <a:pPr marL="616047" lvl="1" indent="-308024" algn="just">
              <a:lnSpc>
                <a:spcPts val="3424"/>
              </a:lnSpc>
              <a:buFont typeface="Arial"/>
              <a:buChar char="•"/>
            </a:pPr>
            <a:r>
              <a:rPr lang="en-US" sz="2853" dirty="0" err="1">
                <a:solidFill>
                  <a:srgbClr val="051D64"/>
                </a:solidFill>
                <a:latin typeface="Cooper Hewitt"/>
              </a:rPr>
              <a:t>Âm</a:t>
            </a:r>
            <a:r>
              <a:rPr lang="en-US" sz="2853" dirty="0">
                <a:solidFill>
                  <a:srgbClr val="051D64"/>
                </a:solidFill>
                <a:latin typeface="Cooper Hewitt"/>
              </a:rPr>
              <a:t> </a:t>
            </a:r>
            <a:r>
              <a:rPr lang="en-US" sz="2853" dirty="0" err="1">
                <a:solidFill>
                  <a:srgbClr val="051D64"/>
                </a:solidFill>
                <a:latin typeface="Cooper Hewitt"/>
              </a:rPr>
              <a:t>thanh</a:t>
            </a:r>
            <a:r>
              <a:rPr lang="en-US" sz="2853" dirty="0">
                <a:solidFill>
                  <a:srgbClr val="051D64"/>
                </a:solidFill>
                <a:latin typeface="Cooper Hewitt"/>
              </a:rPr>
              <a:t>: Trong </a:t>
            </a:r>
            <a:r>
              <a:rPr lang="en-US" sz="2853" dirty="0" err="1">
                <a:solidFill>
                  <a:srgbClr val="051D64"/>
                </a:solidFill>
                <a:latin typeface="Cooper Hewitt"/>
              </a:rPr>
              <a:t>một</a:t>
            </a:r>
            <a:r>
              <a:rPr lang="en-US" sz="2853" dirty="0">
                <a:solidFill>
                  <a:srgbClr val="051D64"/>
                </a:solidFill>
                <a:latin typeface="Cooper Hewitt"/>
              </a:rPr>
              <a:t> </a:t>
            </a:r>
            <a:r>
              <a:rPr lang="en-US" sz="2853" dirty="0" err="1">
                <a:solidFill>
                  <a:srgbClr val="051D64"/>
                </a:solidFill>
                <a:latin typeface="Cooper Hewitt"/>
              </a:rPr>
              <a:t>số</a:t>
            </a:r>
            <a:r>
              <a:rPr lang="en-US" sz="2853" dirty="0">
                <a:solidFill>
                  <a:srgbClr val="051D64"/>
                </a:solidFill>
                <a:latin typeface="Cooper Hewitt"/>
              </a:rPr>
              <a:t> </a:t>
            </a:r>
            <a:r>
              <a:rPr lang="en-US" sz="2853" dirty="0" err="1">
                <a:solidFill>
                  <a:srgbClr val="051D64"/>
                </a:solidFill>
                <a:latin typeface="Cooper Hewitt"/>
              </a:rPr>
              <a:t>ứng</a:t>
            </a:r>
            <a:r>
              <a:rPr lang="en-US" sz="2853" dirty="0">
                <a:solidFill>
                  <a:srgbClr val="051D64"/>
                </a:solidFill>
                <a:latin typeface="Cooper Hewitt"/>
              </a:rPr>
              <a:t> </a:t>
            </a:r>
            <a:r>
              <a:rPr lang="en-US" sz="2853" dirty="0" err="1">
                <a:solidFill>
                  <a:srgbClr val="051D64"/>
                </a:solidFill>
                <a:latin typeface="Cooper Hewitt"/>
              </a:rPr>
              <a:t>dụng</a:t>
            </a:r>
            <a:r>
              <a:rPr lang="en-US" sz="2853" dirty="0">
                <a:solidFill>
                  <a:srgbClr val="051D64"/>
                </a:solidFill>
                <a:latin typeface="Cooper Hewitt"/>
              </a:rPr>
              <a:t>, CNNs </a:t>
            </a:r>
            <a:r>
              <a:rPr lang="en-US" sz="2853" dirty="0" err="1">
                <a:solidFill>
                  <a:srgbClr val="051D64"/>
                </a:solidFill>
                <a:latin typeface="Cooper Hewitt"/>
              </a:rPr>
              <a:t>cũng</a:t>
            </a:r>
            <a:r>
              <a:rPr lang="en-US" sz="2853" dirty="0">
                <a:solidFill>
                  <a:srgbClr val="051D64"/>
                </a:solidFill>
                <a:latin typeface="Cooper Hewitt"/>
              </a:rPr>
              <a:t> </a:t>
            </a:r>
            <a:r>
              <a:rPr lang="en-US" sz="2853" dirty="0" err="1">
                <a:solidFill>
                  <a:srgbClr val="051D64"/>
                </a:solidFill>
                <a:latin typeface="Cooper Hewitt"/>
              </a:rPr>
              <a:t>có</a:t>
            </a:r>
            <a:r>
              <a:rPr lang="en-US" sz="2853" dirty="0">
                <a:solidFill>
                  <a:srgbClr val="051D64"/>
                </a:solidFill>
                <a:latin typeface="Cooper Hewitt"/>
              </a:rPr>
              <a:t> </a:t>
            </a:r>
            <a:r>
              <a:rPr lang="en-US" sz="2853" dirty="0" err="1">
                <a:solidFill>
                  <a:srgbClr val="051D64"/>
                </a:solidFill>
                <a:latin typeface="Cooper Hewitt"/>
              </a:rPr>
              <a:t>thể</a:t>
            </a:r>
            <a:r>
              <a:rPr lang="en-US" sz="2853" dirty="0">
                <a:solidFill>
                  <a:srgbClr val="051D64"/>
                </a:solidFill>
                <a:latin typeface="Cooper Hewitt"/>
              </a:rPr>
              <a:t> </a:t>
            </a:r>
            <a:r>
              <a:rPr lang="en-US" sz="2853" dirty="0" err="1">
                <a:solidFill>
                  <a:srgbClr val="051D64"/>
                </a:solidFill>
                <a:latin typeface="Cooper Hewitt"/>
              </a:rPr>
              <a:t>được</a:t>
            </a:r>
            <a:r>
              <a:rPr lang="en-US" sz="2853" dirty="0">
                <a:solidFill>
                  <a:srgbClr val="051D64"/>
                </a:solidFill>
                <a:latin typeface="Cooper Hewitt"/>
              </a:rPr>
              <a:t> </a:t>
            </a:r>
            <a:r>
              <a:rPr lang="en-US" sz="2853" dirty="0" err="1">
                <a:solidFill>
                  <a:srgbClr val="051D64"/>
                </a:solidFill>
                <a:latin typeface="Cooper Hewitt"/>
              </a:rPr>
              <a:t>sử</a:t>
            </a:r>
            <a:r>
              <a:rPr lang="en-US" sz="2853" dirty="0">
                <a:solidFill>
                  <a:srgbClr val="051D64"/>
                </a:solidFill>
                <a:latin typeface="Cooper Hewitt"/>
              </a:rPr>
              <a:t> </a:t>
            </a:r>
            <a:r>
              <a:rPr lang="en-US" sz="2853" dirty="0" err="1">
                <a:solidFill>
                  <a:srgbClr val="051D64"/>
                </a:solidFill>
                <a:latin typeface="Cooper Hewitt"/>
              </a:rPr>
              <a:t>dụng</a:t>
            </a:r>
            <a:r>
              <a:rPr lang="en-US" sz="2853" dirty="0">
                <a:solidFill>
                  <a:srgbClr val="051D64"/>
                </a:solidFill>
                <a:latin typeface="Cooper Hewitt"/>
              </a:rPr>
              <a:t> </a:t>
            </a:r>
            <a:r>
              <a:rPr lang="en-US" sz="2853" dirty="0" err="1">
                <a:solidFill>
                  <a:srgbClr val="051D64"/>
                </a:solidFill>
                <a:latin typeface="Cooper Hewitt"/>
              </a:rPr>
              <a:t>để</a:t>
            </a:r>
            <a:r>
              <a:rPr lang="en-US" sz="2853" dirty="0">
                <a:solidFill>
                  <a:srgbClr val="051D64"/>
                </a:solidFill>
                <a:latin typeface="Cooper Hewitt"/>
              </a:rPr>
              <a:t> </a:t>
            </a:r>
            <a:r>
              <a:rPr lang="en-US" sz="2853" dirty="0" err="1">
                <a:solidFill>
                  <a:srgbClr val="051D64"/>
                </a:solidFill>
                <a:latin typeface="Cooper Hewitt"/>
              </a:rPr>
              <a:t>xử</a:t>
            </a:r>
            <a:r>
              <a:rPr lang="en-US" sz="2853" dirty="0">
                <a:solidFill>
                  <a:srgbClr val="051D64"/>
                </a:solidFill>
                <a:latin typeface="Cooper Hewitt"/>
              </a:rPr>
              <a:t> </a:t>
            </a:r>
            <a:r>
              <a:rPr lang="en-US" sz="2853" dirty="0" err="1">
                <a:solidFill>
                  <a:srgbClr val="051D64"/>
                </a:solidFill>
                <a:latin typeface="Cooper Hewitt"/>
              </a:rPr>
              <a:t>lý</a:t>
            </a:r>
            <a:r>
              <a:rPr lang="en-US" sz="2853" dirty="0">
                <a:solidFill>
                  <a:srgbClr val="051D64"/>
                </a:solidFill>
                <a:latin typeface="Cooper Hewitt"/>
              </a:rPr>
              <a:t> </a:t>
            </a:r>
            <a:r>
              <a:rPr lang="en-US" sz="2853" dirty="0" err="1">
                <a:solidFill>
                  <a:srgbClr val="051D64"/>
                </a:solidFill>
                <a:latin typeface="Cooper Hewitt"/>
              </a:rPr>
              <a:t>dữ</a:t>
            </a:r>
            <a:r>
              <a:rPr lang="en-US" sz="2853" dirty="0">
                <a:solidFill>
                  <a:srgbClr val="051D64"/>
                </a:solidFill>
                <a:latin typeface="Cooper Hewitt"/>
              </a:rPr>
              <a:t> </a:t>
            </a:r>
            <a:r>
              <a:rPr lang="en-US" sz="2853" dirty="0" err="1">
                <a:solidFill>
                  <a:srgbClr val="051D64"/>
                </a:solidFill>
                <a:latin typeface="Cooper Hewitt"/>
              </a:rPr>
              <a:t>liệu</a:t>
            </a:r>
            <a:r>
              <a:rPr lang="en-US" sz="2853" dirty="0">
                <a:solidFill>
                  <a:srgbClr val="051D64"/>
                </a:solidFill>
                <a:latin typeface="Cooper Hewitt"/>
              </a:rPr>
              <a:t> </a:t>
            </a:r>
            <a:r>
              <a:rPr lang="en-US" sz="2853" dirty="0" err="1">
                <a:solidFill>
                  <a:srgbClr val="051D64"/>
                </a:solidFill>
                <a:latin typeface="Cooper Hewitt"/>
              </a:rPr>
              <a:t>âm</a:t>
            </a:r>
            <a:r>
              <a:rPr lang="en-US" sz="2853" dirty="0">
                <a:solidFill>
                  <a:srgbClr val="051D64"/>
                </a:solidFill>
                <a:latin typeface="Cooper Hewitt"/>
              </a:rPr>
              <a:t> </a:t>
            </a:r>
            <a:r>
              <a:rPr lang="en-US" sz="2853" dirty="0" err="1">
                <a:solidFill>
                  <a:srgbClr val="051D64"/>
                </a:solidFill>
                <a:latin typeface="Cooper Hewitt"/>
              </a:rPr>
              <a:t>thanh</a:t>
            </a:r>
            <a:r>
              <a:rPr lang="en-US" sz="2853" dirty="0">
                <a:solidFill>
                  <a:srgbClr val="051D64"/>
                </a:solidFill>
                <a:latin typeface="Cooper Hewitt"/>
              </a:rPr>
              <a:t>. </a:t>
            </a:r>
            <a:r>
              <a:rPr lang="en-US" sz="2853" dirty="0" err="1">
                <a:solidFill>
                  <a:srgbClr val="051D64"/>
                </a:solidFill>
                <a:latin typeface="Cooper Hewitt"/>
              </a:rPr>
              <a:t>Dữ</a:t>
            </a:r>
            <a:r>
              <a:rPr lang="en-US" sz="2853" dirty="0">
                <a:solidFill>
                  <a:srgbClr val="051D64"/>
                </a:solidFill>
                <a:latin typeface="Cooper Hewitt"/>
              </a:rPr>
              <a:t> </a:t>
            </a:r>
            <a:r>
              <a:rPr lang="en-US" sz="2853" dirty="0" err="1">
                <a:solidFill>
                  <a:srgbClr val="051D64"/>
                </a:solidFill>
                <a:latin typeface="Cooper Hewitt"/>
              </a:rPr>
              <a:t>liệu</a:t>
            </a:r>
            <a:r>
              <a:rPr lang="en-US" sz="2853" dirty="0">
                <a:solidFill>
                  <a:srgbClr val="051D64"/>
                </a:solidFill>
                <a:latin typeface="Cooper Hewitt"/>
              </a:rPr>
              <a:t> </a:t>
            </a:r>
            <a:r>
              <a:rPr lang="en-US" sz="2853" dirty="0" err="1">
                <a:solidFill>
                  <a:srgbClr val="051D64"/>
                </a:solidFill>
                <a:latin typeface="Cooper Hewitt"/>
              </a:rPr>
              <a:t>âm</a:t>
            </a:r>
            <a:r>
              <a:rPr lang="en-US" sz="2853" dirty="0">
                <a:solidFill>
                  <a:srgbClr val="051D64"/>
                </a:solidFill>
                <a:latin typeface="Cooper Hewitt"/>
              </a:rPr>
              <a:t> </a:t>
            </a:r>
            <a:r>
              <a:rPr lang="en-US" sz="2853" dirty="0" err="1">
                <a:solidFill>
                  <a:srgbClr val="051D64"/>
                </a:solidFill>
                <a:latin typeface="Cooper Hewitt"/>
              </a:rPr>
              <a:t>thanh</a:t>
            </a:r>
            <a:r>
              <a:rPr lang="en-US" sz="2853" dirty="0">
                <a:solidFill>
                  <a:srgbClr val="051D64"/>
                </a:solidFill>
                <a:latin typeface="Cooper Hewitt"/>
              </a:rPr>
              <a:t> </a:t>
            </a:r>
            <a:r>
              <a:rPr lang="en-US" sz="2853" dirty="0" err="1">
                <a:solidFill>
                  <a:srgbClr val="051D64"/>
                </a:solidFill>
                <a:latin typeface="Cooper Hewitt"/>
              </a:rPr>
              <a:t>thường</a:t>
            </a:r>
            <a:r>
              <a:rPr lang="en-US" sz="2853" dirty="0">
                <a:solidFill>
                  <a:srgbClr val="051D64"/>
                </a:solidFill>
                <a:latin typeface="Cooper Hewitt"/>
              </a:rPr>
              <a:t> </a:t>
            </a:r>
            <a:r>
              <a:rPr lang="en-US" sz="2853" dirty="0" err="1">
                <a:solidFill>
                  <a:srgbClr val="051D64"/>
                </a:solidFill>
                <a:latin typeface="Cooper Hewitt"/>
              </a:rPr>
              <a:t>được</a:t>
            </a:r>
            <a:r>
              <a:rPr lang="en-US" sz="2853" dirty="0">
                <a:solidFill>
                  <a:srgbClr val="051D64"/>
                </a:solidFill>
                <a:latin typeface="Cooper Hewitt"/>
              </a:rPr>
              <a:t> </a:t>
            </a:r>
            <a:r>
              <a:rPr lang="en-US" sz="2853" dirty="0" err="1">
                <a:solidFill>
                  <a:srgbClr val="051D64"/>
                </a:solidFill>
                <a:latin typeface="Cooper Hewitt"/>
              </a:rPr>
              <a:t>biểu</a:t>
            </a:r>
            <a:r>
              <a:rPr lang="en-US" sz="2853" dirty="0">
                <a:solidFill>
                  <a:srgbClr val="051D64"/>
                </a:solidFill>
                <a:latin typeface="Cooper Hewitt"/>
              </a:rPr>
              <a:t> </a:t>
            </a:r>
            <a:r>
              <a:rPr lang="en-US" sz="2853" dirty="0" err="1">
                <a:solidFill>
                  <a:srgbClr val="051D64"/>
                </a:solidFill>
                <a:latin typeface="Cooper Hewitt"/>
              </a:rPr>
              <a:t>diễn</a:t>
            </a:r>
            <a:r>
              <a:rPr lang="en-US" sz="2853" dirty="0">
                <a:solidFill>
                  <a:srgbClr val="051D64"/>
                </a:solidFill>
                <a:latin typeface="Cooper Hewitt"/>
              </a:rPr>
              <a:t> </a:t>
            </a:r>
            <a:r>
              <a:rPr lang="en-US" sz="2853" dirty="0" err="1">
                <a:solidFill>
                  <a:srgbClr val="051D64"/>
                </a:solidFill>
                <a:latin typeface="Cooper Hewitt"/>
              </a:rPr>
              <a:t>dưới</a:t>
            </a:r>
            <a:r>
              <a:rPr lang="en-US" sz="2853" dirty="0">
                <a:solidFill>
                  <a:srgbClr val="051D64"/>
                </a:solidFill>
                <a:latin typeface="Cooper Hewitt"/>
              </a:rPr>
              <a:t> </a:t>
            </a:r>
            <a:r>
              <a:rPr lang="en-US" sz="2853" dirty="0" err="1">
                <a:solidFill>
                  <a:srgbClr val="051D64"/>
                </a:solidFill>
                <a:latin typeface="Cooper Hewitt"/>
              </a:rPr>
              <a:t>dạng</a:t>
            </a:r>
            <a:r>
              <a:rPr lang="en-US" sz="2853" dirty="0">
                <a:solidFill>
                  <a:srgbClr val="051D64"/>
                </a:solidFill>
                <a:latin typeface="Cooper Hewitt"/>
              </a:rPr>
              <a:t> spectrogram </a:t>
            </a:r>
            <a:r>
              <a:rPr lang="en-US" sz="2853" dirty="0" err="1">
                <a:solidFill>
                  <a:srgbClr val="051D64"/>
                </a:solidFill>
                <a:latin typeface="Cooper Hewitt"/>
              </a:rPr>
              <a:t>hoặc</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a:t>
            </a:r>
            <a:r>
              <a:rPr lang="en-US" sz="2853" dirty="0" err="1">
                <a:solidFill>
                  <a:srgbClr val="051D64"/>
                </a:solidFill>
                <a:latin typeface="Cooper Hewitt"/>
              </a:rPr>
              <a:t>biểu</a:t>
            </a:r>
            <a:r>
              <a:rPr lang="en-US" sz="2853" dirty="0">
                <a:solidFill>
                  <a:srgbClr val="051D64"/>
                </a:solidFill>
                <a:latin typeface="Cooper Hewitt"/>
              </a:rPr>
              <a:t> </a:t>
            </a:r>
            <a:r>
              <a:rPr lang="en-US" sz="2853" dirty="0" err="1">
                <a:solidFill>
                  <a:srgbClr val="051D64"/>
                </a:solidFill>
                <a:latin typeface="Cooper Hewitt"/>
              </a:rPr>
              <a:t>diễn</a:t>
            </a:r>
            <a:r>
              <a:rPr lang="en-US" sz="2853" dirty="0">
                <a:solidFill>
                  <a:srgbClr val="051D64"/>
                </a:solidFill>
                <a:latin typeface="Cooper Hewitt"/>
              </a:rPr>
              <a:t> </a:t>
            </a:r>
            <a:r>
              <a:rPr lang="en-US" sz="2853" dirty="0" err="1">
                <a:solidFill>
                  <a:srgbClr val="051D64"/>
                </a:solidFill>
                <a:latin typeface="Cooper Hewitt"/>
              </a:rPr>
              <a:t>tương</a:t>
            </a:r>
            <a:r>
              <a:rPr lang="en-US" sz="2853" dirty="0">
                <a:solidFill>
                  <a:srgbClr val="051D64"/>
                </a:solidFill>
                <a:latin typeface="Cooper Hewitt"/>
              </a:rPr>
              <a:t> </a:t>
            </a:r>
            <a:r>
              <a:rPr lang="en-US" sz="2853" dirty="0" err="1">
                <a:solidFill>
                  <a:srgbClr val="051D64"/>
                </a:solidFill>
                <a:latin typeface="Cooper Hewitt"/>
              </a:rPr>
              <a:t>tự</a:t>
            </a:r>
            <a:r>
              <a:rPr lang="en-US" sz="2853" dirty="0">
                <a:solidFill>
                  <a:srgbClr val="051D64"/>
                </a:solidFill>
                <a:latin typeface="Cooper Hewitt"/>
              </a:rPr>
              <a:t>, </a:t>
            </a:r>
            <a:r>
              <a:rPr lang="en-US" sz="2853" dirty="0" err="1">
                <a:solidFill>
                  <a:srgbClr val="051D64"/>
                </a:solidFill>
                <a:latin typeface="Cooper Hewitt"/>
              </a:rPr>
              <a:t>thường</a:t>
            </a:r>
            <a:r>
              <a:rPr lang="en-US" sz="2853" dirty="0">
                <a:solidFill>
                  <a:srgbClr val="051D64"/>
                </a:solidFill>
                <a:latin typeface="Cooper Hewitt"/>
              </a:rPr>
              <a:t> </a:t>
            </a:r>
            <a:r>
              <a:rPr lang="en-US" sz="2853" dirty="0" err="1">
                <a:solidFill>
                  <a:srgbClr val="051D64"/>
                </a:solidFill>
                <a:latin typeface="Cooper Hewitt"/>
              </a:rPr>
              <a:t>là</a:t>
            </a:r>
            <a:r>
              <a:rPr lang="en-US" sz="2853" dirty="0">
                <a:solidFill>
                  <a:srgbClr val="051D64"/>
                </a:solidFill>
                <a:latin typeface="Cooper Hewitt"/>
              </a:rPr>
              <a:t> tensor 2D </a:t>
            </a:r>
            <a:r>
              <a:rPr lang="en-US" sz="2853" dirty="0" err="1">
                <a:solidFill>
                  <a:srgbClr val="051D64"/>
                </a:solidFill>
                <a:latin typeface="Cooper Hewitt"/>
              </a:rPr>
              <a:t>hoặc</a:t>
            </a:r>
            <a:r>
              <a:rPr lang="en-US" sz="2853" dirty="0">
                <a:solidFill>
                  <a:srgbClr val="051D64"/>
                </a:solidFill>
                <a:latin typeface="Cooper Hewitt"/>
              </a:rPr>
              <a:t> 3D.</a:t>
            </a:r>
          </a:p>
          <a:p>
            <a:pPr algn="just">
              <a:lnSpc>
                <a:spcPts val="3424"/>
              </a:lnSpc>
            </a:pPr>
            <a:endParaRPr lang="en-US" sz="2853" dirty="0">
              <a:solidFill>
                <a:srgbClr val="051D64"/>
              </a:solidFill>
              <a:latin typeface="Cooper Hewitt"/>
            </a:endParaRPr>
          </a:p>
          <a:p>
            <a:pPr algn="just">
              <a:lnSpc>
                <a:spcPts val="3424"/>
              </a:lnSpc>
            </a:pPr>
            <a:endParaRPr lang="en-US" sz="2853" dirty="0">
              <a:solidFill>
                <a:srgbClr val="051D64"/>
              </a:solidFill>
              <a:latin typeface="Cooper Hewitt"/>
            </a:endParaRPr>
          </a:p>
          <a:p>
            <a:pPr marL="616047" lvl="1" indent="-308024" algn="just">
              <a:lnSpc>
                <a:spcPts val="3424"/>
              </a:lnSpc>
              <a:buFont typeface="Arial"/>
              <a:buChar char="•"/>
            </a:pPr>
            <a:r>
              <a:rPr lang="en-US" sz="2853" dirty="0">
                <a:solidFill>
                  <a:srgbClr val="051D64"/>
                </a:solidFill>
                <a:latin typeface="Cooper Hewitt"/>
              </a:rPr>
              <a:t>Văn </a:t>
            </a:r>
            <a:r>
              <a:rPr lang="en-US" sz="2853" dirty="0" err="1">
                <a:solidFill>
                  <a:srgbClr val="051D64"/>
                </a:solidFill>
                <a:latin typeface="Cooper Hewitt"/>
              </a:rPr>
              <a:t>bản</a:t>
            </a:r>
            <a:r>
              <a:rPr lang="en-US" sz="2853" dirty="0">
                <a:solidFill>
                  <a:srgbClr val="051D64"/>
                </a:solidFill>
                <a:latin typeface="Cooper Hewitt"/>
              </a:rPr>
              <a:t>: Trong </a:t>
            </a:r>
            <a:r>
              <a:rPr lang="en-US" sz="2853" dirty="0" err="1">
                <a:solidFill>
                  <a:srgbClr val="051D64"/>
                </a:solidFill>
                <a:latin typeface="Cooper Hewitt"/>
              </a:rPr>
              <a:t>một</a:t>
            </a:r>
            <a:r>
              <a:rPr lang="en-US" sz="2853" dirty="0">
                <a:solidFill>
                  <a:srgbClr val="051D64"/>
                </a:solidFill>
                <a:latin typeface="Cooper Hewitt"/>
              </a:rPr>
              <a:t> </a:t>
            </a:r>
            <a:r>
              <a:rPr lang="en-US" sz="2853" dirty="0" err="1">
                <a:solidFill>
                  <a:srgbClr val="051D64"/>
                </a:solidFill>
                <a:latin typeface="Cooper Hewitt"/>
              </a:rPr>
              <a:t>số</a:t>
            </a:r>
            <a:r>
              <a:rPr lang="en-US" sz="2853" dirty="0">
                <a:solidFill>
                  <a:srgbClr val="051D64"/>
                </a:solidFill>
                <a:latin typeface="Cooper Hewitt"/>
              </a:rPr>
              <a:t> </a:t>
            </a:r>
            <a:r>
              <a:rPr lang="en-US" sz="2853" dirty="0" err="1">
                <a:solidFill>
                  <a:srgbClr val="051D64"/>
                </a:solidFill>
                <a:latin typeface="Cooper Hewitt"/>
              </a:rPr>
              <a:t>trường</a:t>
            </a:r>
            <a:r>
              <a:rPr lang="en-US" sz="2853" dirty="0">
                <a:solidFill>
                  <a:srgbClr val="051D64"/>
                </a:solidFill>
                <a:latin typeface="Cooper Hewitt"/>
              </a:rPr>
              <a:t> </a:t>
            </a:r>
            <a:r>
              <a:rPr lang="en-US" sz="2853" dirty="0" err="1">
                <a:solidFill>
                  <a:srgbClr val="051D64"/>
                </a:solidFill>
                <a:latin typeface="Cooper Hewitt"/>
              </a:rPr>
              <a:t>hợp</a:t>
            </a:r>
            <a:r>
              <a:rPr lang="en-US" sz="2853" dirty="0">
                <a:solidFill>
                  <a:srgbClr val="051D64"/>
                </a:solidFill>
                <a:latin typeface="Cooper Hewitt"/>
              </a:rPr>
              <a:t>, CNNs </a:t>
            </a:r>
            <a:r>
              <a:rPr lang="en-US" sz="2853" dirty="0" err="1">
                <a:solidFill>
                  <a:srgbClr val="051D64"/>
                </a:solidFill>
                <a:latin typeface="Cooper Hewitt"/>
              </a:rPr>
              <a:t>cũng</a:t>
            </a:r>
            <a:r>
              <a:rPr lang="en-US" sz="2853" dirty="0">
                <a:solidFill>
                  <a:srgbClr val="051D64"/>
                </a:solidFill>
                <a:latin typeface="Cooper Hewitt"/>
              </a:rPr>
              <a:t> </a:t>
            </a:r>
            <a:r>
              <a:rPr lang="en-US" sz="2853" dirty="0" err="1">
                <a:solidFill>
                  <a:srgbClr val="051D64"/>
                </a:solidFill>
                <a:latin typeface="Cooper Hewitt"/>
              </a:rPr>
              <a:t>có</a:t>
            </a:r>
            <a:r>
              <a:rPr lang="en-US" sz="2853" dirty="0">
                <a:solidFill>
                  <a:srgbClr val="051D64"/>
                </a:solidFill>
                <a:latin typeface="Cooper Hewitt"/>
              </a:rPr>
              <a:t> </a:t>
            </a:r>
            <a:r>
              <a:rPr lang="en-US" sz="2853" dirty="0" err="1">
                <a:solidFill>
                  <a:srgbClr val="051D64"/>
                </a:solidFill>
                <a:latin typeface="Cooper Hewitt"/>
              </a:rPr>
              <a:t>thể</a:t>
            </a:r>
            <a:r>
              <a:rPr lang="en-US" sz="2853" dirty="0">
                <a:solidFill>
                  <a:srgbClr val="051D64"/>
                </a:solidFill>
                <a:latin typeface="Cooper Hewitt"/>
              </a:rPr>
              <a:t> </a:t>
            </a:r>
            <a:r>
              <a:rPr lang="en-US" sz="2853" dirty="0" err="1">
                <a:solidFill>
                  <a:srgbClr val="051D64"/>
                </a:solidFill>
                <a:latin typeface="Cooper Hewitt"/>
              </a:rPr>
              <a:t>được</a:t>
            </a:r>
            <a:r>
              <a:rPr lang="en-US" sz="2853" dirty="0">
                <a:solidFill>
                  <a:srgbClr val="051D64"/>
                </a:solidFill>
                <a:latin typeface="Cooper Hewitt"/>
              </a:rPr>
              <a:t> </a:t>
            </a:r>
            <a:r>
              <a:rPr lang="en-US" sz="2853" dirty="0" err="1">
                <a:solidFill>
                  <a:srgbClr val="051D64"/>
                </a:solidFill>
                <a:latin typeface="Cooper Hewitt"/>
              </a:rPr>
              <a:t>áp</a:t>
            </a:r>
            <a:r>
              <a:rPr lang="en-US" sz="2853" dirty="0">
                <a:solidFill>
                  <a:srgbClr val="051D64"/>
                </a:solidFill>
                <a:latin typeface="Cooper Hewitt"/>
              </a:rPr>
              <a:t> </a:t>
            </a:r>
            <a:r>
              <a:rPr lang="en-US" sz="2853" dirty="0" err="1">
                <a:solidFill>
                  <a:srgbClr val="051D64"/>
                </a:solidFill>
                <a:latin typeface="Cooper Hewitt"/>
              </a:rPr>
              <a:t>dụng</a:t>
            </a:r>
            <a:r>
              <a:rPr lang="en-US" sz="2853" dirty="0">
                <a:solidFill>
                  <a:srgbClr val="051D64"/>
                </a:solidFill>
                <a:latin typeface="Cooper Hewitt"/>
              </a:rPr>
              <a:t> </a:t>
            </a:r>
            <a:r>
              <a:rPr lang="en-US" sz="2853" dirty="0" err="1">
                <a:solidFill>
                  <a:srgbClr val="051D64"/>
                </a:solidFill>
                <a:latin typeface="Cooper Hewitt"/>
              </a:rPr>
              <a:t>cho</a:t>
            </a:r>
            <a:r>
              <a:rPr lang="en-US" sz="2853" dirty="0">
                <a:solidFill>
                  <a:srgbClr val="051D64"/>
                </a:solidFill>
                <a:latin typeface="Cooper Hewitt"/>
              </a:rPr>
              <a:t> </a:t>
            </a:r>
            <a:r>
              <a:rPr lang="en-US" sz="2853" dirty="0" err="1">
                <a:solidFill>
                  <a:srgbClr val="051D64"/>
                </a:solidFill>
                <a:latin typeface="Cooper Hewitt"/>
              </a:rPr>
              <a:t>dữ</a:t>
            </a:r>
            <a:r>
              <a:rPr lang="en-US" sz="2853" dirty="0">
                <a:solidFill>
                  <a:srgbClr val="051D64"/>
                </a:solidFill>
                <a:latin typeface="Cooper Hewitt"/>
              </a:rPr>
              <a:t> </a:t>
            </a:r>
            <a:r>
              <a:rPr lang="en-US" sz="2853" dirty="0" err="1">
                <a:solidFill>
                  <a:srgbClr val="051D64"/>
                </a:solidFill>
                <a:latin typeface="Cooper Hewitt"/>
              </a:rPr>
              <a:t>liệu</a:t>
            </a:r>
            <a:r>
              <a:rPr lang="en-US" sz="2853" dirty="0">
                <a:solidFill>
                  <a:srgbClr val="051D64"/>
                </a:solidFill>
                <a:latin typeface="Cooper Hewitt"/>
              </a:rPr>
              <a:t> </a:t>
            </a:r>
            <a:r>
              <a:rPr lang="en-US" sz="2853" dirty="0" err="1">
                <a:solidFill>
                  <a:srgbClr val="051D64"/>
                </a:solidFill>
                <a:latin typeface="Cooper Hewitt"/>
              </a:rPr>
              <a:t>văn</a:t>
            </a:r>
            <a:r>
              <a:rPr lang="en-US" sz="2853" dirty="0">
                <a:solidFill>
                  <a:srgbClr val="051D64"/>
                </a:solidFill>
                <a:latin typeface="Cooper Hewitt"/>
              </a:rPr>
              <a:t> </a:t>
            </a:r>
            <a:r>
              <a:rPr lang="en-US" sz="2853" dirty="0" err="1">
                <a:solidFill>
                  <a:srgbClr val="051D64"/>
                </a:solidFill>
                <a:latin typeface="Cooper Hewitt"/>
              </a:rPr>
              <a:t>bản</a:t>
            </a:r>
            <a:r>
              <a:rPr lang="en-US" sz="2853" dirty="0">
                <a:solidFill>
                  <a:srgbClr val="051D64"/>
                </a:solidFill>
                <a:latin typeface="Cooper Hewitt"/>
              </a:rPr>
              <a:t>. </a:t>
            </a:r>
            <a:r>
              <a:rPr lang="en-US" sz="2853" dirty="0" err="1">
                <a:solidFill>
                  <a:srgbClr val="051D64"/>
                </a:solidFill>
                <a:latin typeface="Cooper Hewitt"/>
              </a:rPr>
              <a:t>Trước</a:t>
            </a:r>
            <a:r>
              <a:rPr lang="en-US" sz="2853" dirty="0">
                <a:solidFill>
                  <a:srgbClr val="051D64"/>
                </a:solidFill>
                <a:latin typeface="Cooper Hewitt"/>
              </a:rPr>
              <a:t> </a:t>
            </a:r>
            <a:r>
              <a:rPr lang="en-US" sz="2853" dirty="0" err="1">
                <a:solidFill>
                  <a:srgbClr val="051D64"/>
                </a:solidFill>
                <a:latin typeface="Cooper Hewitt"/>
              </a:rPr>
              <a:t>khi</a:t>
            </a:r>
            <a:r>
              <a:rPr lang="en-US" sz="2853" dirty="0">
                <a:solidFill>
                  <a:srgbClr val="051D64"/>
                </a:solidFill>
                <a:latin typeface="Cooper Hewitt"/>
              </a:rPr>
              <a:t> </a:t>
            </a:r>
            <a:r>
              <a:rPr lang="en-US" sz="2853" dirty="0" err="1">
                <a:solidFill>
                  <a:srgbClr val="051D64"/>
                </a:solidFill>
                <a:latin typeface="Cooper Hewitt"/>
              </a:rPr>
              <a:t>đưa</a:t>
            </a:r>
            <a:r>
              <a:rPr lang="en-US" sz="2853" dirty="0">
                <a:solidFill>
                  <a:srgbClr val="051D64"/>
                </a:solidFill>
                <a:latin typeface="Cooper Hewitt"/>
              </a:rPr>
              <a:t> </a:t>
            </a:r>
            <a:r>
              <a:rPr lang="en-US" sz="2853" dirty="0" err="1">
                <a:solidFill>
                  <a:srgbClr val="051D64"/>
                </a:solidFill>
                <a:latin typeface="Cooper Hewitt"/>
              </a:rPr>
              <a:t>vào</a:t>
            </a:r>
            <a:r>
              <a:rPr lang="en-US" sz="2853" dirty="0">
                <a:solidFill>
                  <a:srgbClr val="051D64"/>
                </a:solidFill>
                <a:latin typeface="Cooper Hewitt"/>
              </a:rPr>
              <a:t> </a:t>
            </a:r>
            <a:r>
              <a:rPr lang="en-US" sz="2853" dirty="0" err="1">
                <a:solidFill>
                  <a:srgbClr val="051D64"/>
                </a:solidFill>
                <a:latin typeface="Cooper Hewitt"/>
              </a:rPr>
              <a:t>mạng</a:t>
            </a:r>
            <a:r>
              <a:rPr lang="en-US" sz="2853" dirty="0">
                <a:solidFill>
                  <a:srgbClr val="051D64"/>
                </a:solidFill>
                <a:latin typeface="Cooper Hewitt"/>
              </a:rPr>
              <a:t>, </a:t>
            </a:r>
            <a:r>
              <a:rPr lang="en-US" sz="2853" dirty="0" err="1">
                <a:solidFill>
                  <a:srgbClr val="051D64"/>
                </a:solidFill>
                <a:latin typeface="Cooper Hewitt"/>
              </a:rPr>
              <a:t>văn</a:t>
            </a:r>
            <a:r>
              <a:rPr lang="en-US" sz="2853" dirty="0">
                <a:solidFill>
                  <a:srgbClr val="051D64"/>
                </a:solidFill>
                <a:latin typeface="Cooper Hewitt"/>
              </a:rPr>
              <a:t> </a:t>
            </a:r>
            <a:r>
              <a:rPr lang="en-US" sz="2853" dirty="0" err="1">
                <a:solidFill>
                  <a:srgbClr val="051D64"/>
                </a:solidFill>
                <a:latin typeface="Cooper Hewitt"/>
              </a:rPr>
              <a:t>bản</a:t>
            </a:r>
            <a:r>
              <a:rPr lang="en-US" sz="2853" dirty="0">
                <a:solidFill>
                  <a:srgbClr val="051D64"/>
                </a:solidFill>
                <a:latin typeface="Cooper Hewitt"/>
              </a:rPr>
              <a:t> </a:t>
            </a:r>
            <a:r>
              <a:rPr lang="en-US" sz="2853" dirty="0" err="1">
                <a:solidFill>
                  <a:srgbClr val="051D64"/>
                </a:solidFill>
                <a:latin typeface="Cooper Hewitt"/>
              </a:rPr>
              <a:t>thường</a:t>
            </a:r>
            <a:r>
              <a:rPr lang="en-US" sz="2853" dirty="0">
                <a:solidFill>
                  <a:srgbClr val="051D64"/>
                </a:solidFill>
                <a:latin typeface="Cooper Hewitt"/>
              </a:rPr>
              <a:t> </a:t>
            </a:r>
            <a:r>
              <a:rPr lang="en-US" sz="2853" dirty="0" err="1">
                <a:solidFill>
                  <a:srgbClr val="051D64"/>
                </a:solidFill>
                <a:latin typeface="Cooper Hewitt"/>
              </a:rPr>
              <a:t>được</a:t>
            </a:r>
            <a:r>
              <a:rPr lang="en-US" sz="2853" dirty="0">
                <a:solidFill>
                  <a:srgbClr val="051D64"/>
                </a:solidFill>
                <a:latin typeface="Cooper Hewitt"/>
              </a:rPr>
              <a:t> </a:t>
            </a:r>
            <a:r>
              <a:rPr lang="en-US" sz="2853" dirty="0" err="1">
                <a:solidFill>
                  <a:srgbClr val="051D64"/>
                </a:solidFill>
                <a:latin typeface="Cooper Hewitt"/>
              </a:rPr>
              <a:t>biểu</a:t>
            </a:r>
            <a:r>
              <a:rPr lang="en-US" sz="2853" dirty="0">
                <a:solidFill>
                  <a:srgbClr val="051D64"/>
                </a:solidFill>
                <a:latin typeface="Cooper Hewitt"/>
              </a:rPr>
              <a:t> </a:t>
            </a:r>
            <a:r>
              <a:rPr lang="en-US" sz="2853" dirty="0" err="1">
                <a:solidFill>
                  <a:srgbClr val="051D64"/>
                </a:solidFill>
                <a:latin typeface="Cooper Hewitt"/>
              </a:rPr>
              <a:t>diễn</a:t>
            </a:r>
            <a:r>
              <a:rPr lang="en-US" sz="2853" dirty="0">
                <a:solidFill>
                  <a:srgbClr val="051D64"/>
                </a:solidFill>
                <a:latin typeface="Cooper Hewitt"/>
              </a:rPr>
              <a:t> </a:t>
            </a:r>
            <a:r>
              <a:rPr lang="en-US" sz="2853" dirty="0" err="1">
                <a:solidFill>
                  <a:srgbClr val="051D64"/>
                </a:solidFill>
                <a:latin typeface="Cooper Hewitt"/>
              </a:rPr>
              <a:t>dưới</a:t>
            </a:r>
            <a:r>
              <a:rPr lang="en-US" sz="2853" dirty="0">
                <a:solidFill>
                  <a:srgbClr val="051D64"/>
                </a:solidFill>
                <a:latin typeface="Cooper Hewitt"/>
              </a:rPr>
              <a:t> </a:t>
            </a:r>
            <a:r>
              <a:rPr lang="en-US" sz="2853" dirty="0" err="1">
                <a:solidFill>
                  <a:srgbClr val="051D64"/>
                </a:solidFill>
                <a:latin typeface="Cooper Hewitt"/>
              </a:rPr>
              <a:t>dạng</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vector </a:t>
            </a:r>
            <a:r>
              <a:rPr lang="en-US" sz="2853" dirty="0" err="1">
                <a:solidFill>
                  <a:srgbClr val="051D64"/>
                </a:solidFill>
                <a:latin typeface="Cooper Hewitt"/>
              </a:rPr>
              <a:t>từ</a:t>
            </a:r>
            <a:r>
              <a:rPr lang="en-US" sz="2853" dirty="0">
                <a:solidFill>
                  <a:srgbClr val="051D64"/>
                </a:solidFill>
                <a:latin typeface="Cooper Hewitt"/>
              </a:rPr>
              <a:t> (word embeddings) </a:t>
            </a:r>
            <a:r>
              <a:rPr lang="en-US" sz="2853" dirty="0" err="1">
                <a:solidFill>
                  <a:srgbClr val="051D64"/>
                </a:solidFill>
                <a:latin typeface="Cooper Hewitt"/>
              </a:rPr>
              <a:t>hoặc</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a:t>
            </a:r>
            <a:r>
              <a:rPr lang="en-US" sz="2853" dirty="0" err="1">
                <a:solidFill>
                  <a:srgbClr val="051D64"/>
                </a:solidFill>
                <a:latin typeface="Cooper Hewitt"/>
              </a:rPr>
              <a:t>biểu</a:t>
            </a:r>
            <a:r>
              <a:rPr lang="en-US" sz="2853" dirty="0">
                <a:solidFill>
                  <a:srgbClr val="051D64"/>
                </a:solidFill>
                <a:latin typeface="Cooper Hewitt"/>
              </a:rPr>
              <a:t> </a:t>
            </a:r>
            <a:r>
              <a:rPr lang="en-US" sz="2853" dirty="0" err="1">
                <a:solidFill>
                  <a:srgbClr val="051D64"/>
                </a:solidFill>
                <a:latin typeface="Cooper Hewitt"/>
              </a:rPr>
              <a:t>diễn</a:t>
            </a:r>
            <a:r>
              <a:rPr lang="en-US" sz="2853" dirty="0">
                <a:solidFill>
                  <a:srgbClr val="051D64"/>
                </a:solidFill>
                <a:latin typeface="Cooper Hewitt"/>
              </a:rPr>
              <a:t> </a:t>
            </a:r>
            <a:r>
              <a:rPr lang="en-US" sz="2853" dirty="0" err="1">
                <a:solidFill>
                  <a:srgbClr val="051D64"/>
                </a:solidFill>
                <a:latin typeface="Cooper Hewitt"/>
              </a:rPr>
              <a:t>có</a:t>
            </a:r>
            <a:r>
              <a:rPr lang="en-US" sz="2853" dirty="0">
                <a:solidFill>
                  <a:srgbClr val="051D64"/>
                </a:solidFill>
                <a:latin typeface="Cooper Hewitt"/>
              </a:rPr>
              <a:t> </a:t>
            </a:r>
            <a:r>
              <a:rPr lang="en-US" sz="2853" dirty="0" err="1">
                <a:solidFill>
                  <a:srgbClr val="051D64"/>
                </a:solidFill>
                <a:latin typeface="Cooper Hewitt"/>
              </a:rPr>
              <a:t>cấu</a:t>
            </a:r>
            <a:r>
              <a:rPr lang="en-US" sz="2853" dirty="0">
                <a:solidFill>
                  <a:srgbClr val="051D64"/>
                </a:solidFill>
                <a:latin typeface="Cooper Hewitt"/>
              </a:rPr>
              <a:t> </a:t>
            </a:r>
            <a:r>
              <a:rPr lang="en-US" sz="2853" dirty="0" err="1">
                <a:solidFill>
                  <a:srgbClr val="051D64"/>
                </a:solidFill>
                <a:latin typeface="Cooper Hewitt"/>
              </a:rPr>
              <a:t>trúc</a:t>
            </a:r>
            <a:r>
              <a:rPr lang="en-US" sz="2853" dirty="0">
                <a:solidFill>
                  <a:srgbClr val="051D64"/>
                </a:solidFill>
                <a:latin typeface="Cooper Hewitt"/>
              </a:rPr>
              <a:t> </a:t>
            </a:r>
            <a:r>
              <a:rPr lang="en-US" sz="2853" dirty="0" err="1">
                <a:solidFill>
                  <a:srgbClr val="051D64"/>
                </a:solidFill>
                <a:latin typeface="Cooper Hewitt"/>
              </a:rPr>
              <a:t>khác</a:t>
            </a:r>
            <a:r>
              <a:rPr lang="en-US" sz="2853" dirty="0">
                <a:solidFill>
                  <a:srgbClr val="051D64"/>
                </a:solidFill>
                <a:latin typeface="Cooper Hewitt"/>
              </a:rPr>
              <a:t>.</a:t>
            </a:r>
          </a:p>
          <a:p>
            <a:pPr algn="just">
              <a:lnSpc>
                <a:spcPts val="3424"/>
              </a:lnSpc>
              <a:spcBef>
                <a:spcPct val="0"/>
              </a:spcBef>
            </a:pPr>
            <a:endParaRPr lang="en-US" sz="2853" dirty="0">
              <a:solidFill>
                <a:srgbClr val="051D64"/>
              </a:solidFill>
              <a:latin typeface="Cooper Hewit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13420875" y="10204664"/>
            <a:ext cx="13530050" cy="8509466"/>
          </a:xfrm>
          <a:custGeom>
            <a:avLst/>
            <a:gdLst/>
            <a:ahLst/>
            <a:cxnLst/>
            <a:rect l="l" t="t" r="r" b="b"/>
            <a:pathLst>
              <a:path w="13530050" h="8509466">
                <a:moveTo>
                  <a:pt x="0" y="0"/>
                </a:moveTo>
                <a:lnTo>
                  <a:pt x="13530051" y="0"/>
                </a:lnTo>
                <a:lnTo>
                  <a:pt x="13530051" y="8509465"/>
                </a:lnTo>
                <a:lnTo>
                  <a:pt x="0" y="8509465"/>
                </a:lnTo>
                <a:lnTo>
                  <a:pt x="0" y="0"/>
                </a:lnTo>
                <a:close/>
              </a:path>
            </a:pathLst>
          </a:custGeom>
          <a:blipFill>
            <a:blip r:embed="rId3"/>
            <a:stretch>
              <a:fillRect/>
            </a:stretch>
          </a:blipFill>
        </p:spPr>
      </p:sp>
      <p:grpSp>
        <p:nvGrpSpPr>
          <p:cNvPr id="3" name="Group 3"/>
          <p:cNvGrpSpPr/>
          <p:nvPr/>
        </p:nvGrpSpPr>
        <p:grpSpPr>
          <a:xfrm>
            <a:off x="-17172550" y="4217441"/>
            <a:ext cx="17457366" cy="15150949"/>
            <a:chOff x="0" y="0"/>
            <a:chExt cx="8295141" cy="7199211"/>
          </a:xfrm>
        </p:grpSpPr>
        <p:sp>
          <p:nvSpPr>
            <p:cNvPr id="4" name="Freeform 4"/>
            <p:cNvSpPr/>
            <p:nvPr/>
          </p:nvSpPr>
          <p:spPr>
            <a:xfrm>
              <a:off x="0" y="0"/>
              <a:ext cx="8295179" cy="7199249"/>
            </a:xfrm>
            <a:custGeom>
              <a:avLst/>
              <a:gdLst/>
              <a:ahLst/>
              <a:cxnLst/>
              <a:rect l="l" t="t" r="r" b="b"/>
              <a:pathLst>
                <a:path w="8295179" h="7199249">
                  <a:moveTo>
                    <a:pt x="4147519" y="0"/>
                  </a:moveTo>
                  <a:lnTo>
                    <a:pt x="0" y="3599561"/>
                  </a:lnTo>
                  <a:lnTo>
                    <a:pt x="4147519" y="7199249"/>
                  </a:lnTo>
                  <a:lnTo>
                    <a:pt x="8295179" y="3599561"/>
                  </a:lnTo>
                  <a:lnTo>
                    <a:pt x="4147519" y="0"/>
                  </a:lnTo>
                  <a:close/>
                </a:path>
              </a:pathLst>
            </a:custGeom>
            <a:blipFill>
              <a:blip r:embed="rId4"/>
              <a:stretch>
                <a:fillRect l="-56611" t="-5488" b="-5488"/>
              </a:stretch>
            </a:blipFill>
          </p:spPr>
        </p:sp>
      </p:grpSp>
      <p:grpSp>
        <p:nvGrpSpPr>
          <p:cNvPr id="5" name="Group 5"/>
          <p:cNvGrpSpPr/>
          <p:nvPr/>
        </p:nvGrpSpPr>
        <p:grpSpPr>
          <a:xfrm rot="-10800000">
            <a:off x="10510796" y="-2099151"/>
            <a:ext cx="7499226" cy="3722217"/>
            <a:chOff x="0" y="0"/>
            <a:chExt cx="812800" cy="403431"/>
          </a:xfrm>
        </p:grpSpPr>
        <p:sp>
          <p:nvSpPr>
            <p:cNvPr id="6" name="Freeform 6"/>
            <p:cNvSpPr/>
            <p:nvPr/>
          </p:nvSpPr>
          <p:spPr>
            <a:xfrm>
              <a:off x="0" y="0"/>
              <a:ext cx="812800" cy="403431"/>
            </a:xfrm>
            <a:custGeom>
              <a:avLst/>
              <a:gdLst/>
              <a:ahLst/>
              <a:cxnLst/>
              <a:rect l="l" t="t" r="r" b="b"/>
              <a:pathLst>
                <a:path w="812800" h="403431">
                  <a:moveTo>
                    <a:pt x="406400" y="0"/>
                  </a:moveTo>
                  <a:lnTo>
                    <a:pt x="812800" y="403431"/>
                  </a:lnTo>
                  <a:lnTo>
                    <a:pt x="0" y="403431"/>
                  </a:lnTo>
                  <a:lnTo>
                    <a:pt x="406400" y="0"/>
                  </a:lnTo>
                  <a:close/>
                </a:path>
              </a:pathLst>
            </a:custGeom>
            <a:solidFill>
              <a:srgbClr val="5A6C99"/>
            </a:solidFill>
          </p:spPr>
        </p:sp>
        <p:sp>
          <p:nvSpPr>
            <p:cNvPr id="7" name="TextBox 7"/>
            <p:cNvSpPr txBox="1"/>
            <p:nvPr/>
          </p:nvSpPr>
          <p:spPr>
            <a:xfrm>
              <a:off x="127000" y="149207"/>
              <a:ext cx="558800" cy="22540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7458264" y="-2711721"/>
            <a:ext cx="7499226" cy="4027778"/>
            <a:chOff x="0" y="0"/>
            <a:chExt cx="812800" cy="436549"/>
          </a:xfrm>
        </p:grpSpPr>
        <p:sp>
          <p:nvSpPr>
            <p:cNvPr id="9" name="Freeform 9"/>
            <p:cNvSpPr/>
            <p:nvPr/>
          </p:nvSpPr>
          <p:spPr>
            <a:xfrm>
              <a:off x="0" y="0"/>
              <a:ext cx="812800" cy="436549"/>
            </a:xfrm>
            <a:custGeom>
              <a:avLst/>
              <a:gdLst/>
              <a:ahLst/>
              <a:cxnLst/>
              <a:rect l="l" t="t" r="r" b="b"/>
              <a:pathLst>
                <a:path w="812800" h="436549">
                  <a:moveTo>
                    <a:pt x="406400" y="0"/>
                  </a:moveTo>
                  <a:lnTo>
                    <a:pt x="812800" y="436549"/>
                  </a:lnTo>
                  <a:lnTo>
                    <a:pt x="0" y="436549"/>
                  </a:lnTo>
                  <a:lnTo>
                    <a:pt x="406400" y="0"/>
                  </a:lnTo>
                  <a:close/>
                </a:path>
              </a:pathLst>
            </a:custGeom>
            <a:solidFill>
              <a:srgbClr val="051D64"/>
            </a:solidFill>
          </p:spPr>
        </p:sp>
        <p:sp>
          <p:nvSpPr>
            <p:cNvPr id="10" name="TextBox 10"/>
            <p:cNvSpPr txBox="1"/>
            <p:nvPr/>
          </p:nvSpPr>
          <p:spPr>
            <a:xfrm>
              <a:off x="127000" y="164583"/>
              <a:ext cx="558800" cy="240783"/>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H="1" flipV="1">
            <a:off x="9940493" y="-665964"/>
            <a:ext cx="1140604" cy="1266742"/>
          </a:xfrm>
          <a:prstGeom prst="line">
            <a:avLst/>
          </a:prstGeom>
          <a:ln w="95250" cap="flat">
            <a:solidFill>
              <a:srgbClr val="F9B680"/>
            </a:solidFill>
            <a:prstDash val="solid"/>
            <a:headEnd type="none" w="sm" len="sm"/>
            <a:tailEnd type="none" w="sm" len="sm"/>
          </a:ln>
        </p:spPr>
      </p:sp>
      <p:sp>
        <p:nvSpPr>
          <p:cNvPr id="12" name="AutoShape 12"/>
          <p:cNvSpPr/>
          <p:nvPr/>
        </p:nvSpPr>
        <p:spPr>
          <a:xfrm flipH="1" flipV="1">
            <a:off x="13084412" y="-525630"/>
            <a:ext cx="1140604" cy="1266742"/>
          </a:xfrm>
          <a:prstGeom prst="line">
            <a:avLst/>
          </a:prstGeom>
          <a:ln w="95250" cap="flat">
            <a:solidFill>
              <a:srgbClr val="F9B680"/>
            </a:solidFill>
            <a:prstDash val="solid"/>
            <a:headEnd type="none" w="sm" len="sm"/>
            <a:tailEnd type="none" w="sm" len="sm"/>
          </a:ln>
        </p:spPr>
      </p:sp>
      <p:sp>
        <p:nvSpPr>
          <p:cNvPr id="13" name="Freeform 13"/>
          <p:cNvSpPr/>
          <p:nvPr/>
        </p:nvSpPr>
        <p:spPr>
          <a:xfrm>
            <a:off x="13009521" y="4217441"/>
            <a:ext cx="2763597" cy="2625417"/>
          </a:xfrm>
          <a:custGeom>
            <a:avLst/>
            <a:gdLst/>
            <a:ahLst/>
            <a:cxnLst/>
            <a:rect l="l" t="t" r="r" b="b"/>
            <a:pathLst>
              <a:path w="2763597" h="2625417">
                <a:moveTo>
                  <a:pt x="0" y="0"/>
                </a:moveTo>
                <a:lnTo>
                  <a:pt x="2763597" y="0"/>
                </a:lnTo>
                <a:lnTo>
                  <a:pt x="2763597" y="2625416"/>
                </a:lnTo>
                <a:lnTo>
                  <a:pt x="0" y="2625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2916056" y="7266881"/>
            <a:ext cx="2688705" cy="2664263"/>
          </a:xfrm>
          <a:custGeom>
            <a:avLst/>
            <a:gdLst/>
            <a:ahLst/>
            <a:cxnLst/>
            <a:rect l="l" t="t" r="r" b="b"/>
            <a:pathLst>
              <a:path w="2688705" h="2664263">
                <a:moveTo>
                  <a:pt x="0" y="0"/>
                </a:moveTo>
                <a:lnTo>
                  <a:pt x="2688705" y="0"/>
                </a:lnTo>
                <a:lnTo>
                  <a:pt x="2688705" y="2664263"/>
                </a:lnTo>
                <a:lnTo>
                  <a:pt x="0" y="26642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3250096" y="1278329"/>
            <a:ext cx="2354665" cy="2433762"/>
          </a:xfrm>
          <a:custGeom>
            <a:avLst/>
            <a:gdLst/>
            <a:ahLst/>
            <a:cxnLst/>
            <a:rect l="l" t="t" r="r" b="b"/>
            <a:pathLst>
              <a:path w="2354665" h="2433762">
                <a:moveTo>
                  <a:pt x="0" y="0"/>
                </a:moveTo>
                <a:lnTo>
                  <a:pt x="2354665" y="0"/>
                </a:lnTo>
                <a:lnTo>
                  <a:pt x="2354665" y="2433763"/>
                </a:lnTo>
                <a:lnTo>
                  <a:pt x="0" y="24337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1028700" y="365976"/>
            <a:ext cx="9482096" cy="1086154"/>
          </a:xfrm>
          <a:prstGeom prst="rect">
            <a:avLst/>
          </a:prstGeom>
        </p:spPr>
        <p:txBody>
          <a:bodyPr lIns="0" tIns="0" rIns="0" bIns="0" rtlCol="0" anchor="t">
            <a:spAutoFit/>
          </a:bodyPr>
          <a:lstStyle/>
          <a:p>
            <a:pPr>
              <a:lnSpc>
                <a:spcPts val="8585"/>
              </a:lnSpc>
            </a:pPr>
            <a:r>
              <a:rPr lang="en-US" sz="7154">
                <a:solidFill>
                  <a:srgbClr val="051D64"/>
                </a:solidFill>
                <a:latin typeface="Oswald Bold"/>
              </a:rPr>
              <a:t>6. DATA</a:t>
            </a:r>
          </a:p>
        </p:txBody>
      </p:sp>
      <p:sp>
        <p:nvSpPr>
          <p:cNvPr id="17" name="TextBox 17"/>
          <p:cNvSpPr txBox="1"/>
          <p:nvPr/>
        </p:nvSpPr>
        <p:spPr>
          <a:xfrm>
            <a:off x="1028700" y="1239857"/>
            <a:ext cx="10436063" cy="8284319"/>
          </a:xfrm>
          <a:prstGeom prst="rect">
            <a:avLst/>
          </a:prstGeom>
        </p:spPr>
        <p:txBody>
          <a:bodyPr lIns="0" tIns="0" rIns="0" bIns="0" rtlCol="0" anchor="t">
            <a:spAutoFit/>
          </a:bodyPr>
          <a:lstStyle/>
          <a:p>
            <a:pPr algn="just">
              <a:lnSpc>
                <a:spcPts val="3424"/>
              </a:lnSpc>
            </a:pPr>
            <a:endParaRPr dirty="0"/>
          </a:p>
          <a:p>
            <a:pPr marL="616047" lvl="1" indent="-308024" algn="just">
              <a:lnSpc>
                <a:spcPts val="3424"/>
              </a:lnSpc>
              <a:buFont typeface="Arial"/>
              <a:buChar char="•"/>
            </a:pPr>
            <a:r>
              <a:rPr lang="en-US" sz="2853" dirty="0" err="1">
                <a:solidFill>
                  <a:srgbClr val="051D64"/>
                </a:solidFill>
                <a:latin typeface="Cooper Hewitt"/>
              </a:rPr>
              <a:t>Dữ</a:t>
            </a:r>
            <a:r>
              <a:rPr lang="en-US" sz="2853" dirty="0">
                <a:solidFill>
                  <a:srgbClr val="051D64"/>
                </a:solidFill>
                <a:latin typeface="Cooper Hewitt"/>
              </a:rPr>
              <a:t> </a:t>
            </a:r>
            <a:r>
              <a:rPr lang="en-US" sz="2853" dirty="0" err="1">
                <a:solidFill>
                  <a:srgbClr val="051D64"/>
                </a:solidFill>
                <a:latin typeface="Cooper Hewitt"/>
              </a:rPr>
              <a:t>liệu</a:t>
            </a:r>
            <a:r>
              <a:rPr lang="en-US" sz="2853" dirty="0">
                <a:solidFill>
                  <a:srgbClr val="051D64"/>
                </a:solidFill>
                <a:latin typeface="Cooper Hewitt"/>
              </a:rPr>
              <a:t> </a:t>
            </a:r>
            <a:r>
              <a:rPr lang="en-US" sz="2853" dirty="0" err="1">
                <a:solidFill>
                  <a:srgbClr val="051D64"/>
                </a:solidFill>
                <a:latin typeface="Cooper Hewitt"/>
              </a:rPr>
              <a:t>trọng</a:t>
            </a:r>
            <a:r>
              <a:rPr lang="en-US" sz="2853" dirty="0">
                <a:solidFill>
                  <a:srgbClr val="051D64"/>
                </a:solidFill>
                <a:latin typeface="Cooper Hewitt"/>
              </a:rPr>
              <a:t> </a:t>
            </a:r>
            <a:r>
              <a:rPr lang="en-US" sz="2853" dirty="0" err="1">
                <a:solidFill>
                  <a:srgbClr val="051D64"/>
                </a:solidFill>
                <a:latin typeface="Cooper Hewitt"/>
              </a:rPr>
              <a:t>số</a:t>
            </a:r>
            <a:r>
              <a:rPr lang="en-US" sz="2853" dirty="0">
                <a:solidFill>
                  <a:srgbClr val="051D64"/>
                </a:solidFill>
                <a:latin typeface="Cooper Hewitt"/>
              </a:rPr>
              <a:t> (Weights):</a:t>
            </a:r>
          </a:p>
          <a:p>
            <a:pPr marL="616047" lvl="1" indent="-308024" algn="just">
              <a:lnSpc>
                <a:spcPts val="3424"/>
              </a:lnSpc>
              <a:buFont typeface="Arial"/>
              <a:buChar char="•"/>
            </a:pPr>
            <a:r>
              <a:rPr lang="en-US" sz="2853" dirty="0">
                <a:solidFill>
                  <a:srgbClr val="051D64"/>
                </a:solidFill>
                <a:latin typeface="Cooper Hewitt"/>
              </a:rPr>
              <a:t>Trong </a:t>
            </a:r>
            <a:r>
              <a:rPr lang="en-US" sz="2853" dirty="0" err="1">
                <a:solidFill>
                  <a:srgbClr val="051D64"/>
                </a:solidFill>
                <a:latin typeface="Cooper Hewitt"/>
              </a:rPr>
              <a:t>quá</a:t>
            </a:r>
            <a:r>
              <a:rPr lang="en-US" sz="2853" dirty="0">
                <a:solidFill>
                  <a:srgbClr val="051D64"/>
                </a:solidFill>
                <a:latin typeface="Cooper Hewitt"/>
              </a:rPr>
              <a:t> </a:t>
            </a:r>
            <a:r>
              <a:rPr lang="en-US" sz="2853" dirty="0" err="1">
                <a:solidFill>
                  <a:srgbClr val="051D64"/>
                </a:solidFill>
                <a:latin typeface="Cooper Hewitt"/>
              </a:rPr>
              <a:t>trình</a:t>
            </a:r>
            <a:r>
              <a:rPr lang="en-US" sz="2853" dirty="0">
                <a:solidFill>
                  <a:srgbClr val="051D64"/>
                </a:solidFill>
                <a:latin typeface="Cooper Hewitt"/>
              </a:rPr>
              <a:t> </a:t>
            </a:r>
            <a:r>
              <a:rPr lang="en-US" sz="2853" dirty="0" err="1">
                <a:solidFill>
                  <a:srgbClr val="051D64"/>
                </a:solidFill>
                <a:latin typeface="Cooper Hewitt"/>
              </a:rPr>
              <a:t>huấn</a:t>
            </a:r>
            <a:r>
              <a:rPr lang="en-US" sz="2853" dirty="0">
                <a:solidFill>
                  <a:srgbClr val="051D64"/>
                </a:solidFill>
                <a:latin typeface="Cooper Hewitt"/>
              </a:rPr>
              <a:t> </a:t>
            </a:r>
            <a:r>
              <a:rPr lang="en-US" sz="2853" dirty="0" err="1">
                <a:solidFill>
                  <a:srgbClr val="051D64"/>
                </a:solidFill>
                <a:latin typeface="Cooper Hewitt"/>
              </a:rPr>
              <a:t>luyện</a:t>
            </a:r>
            <a:r>
              <a:rPr lang="en-US" sz="2853" dirty="0">
                <a:solidFill>
                  <a:srgbClr val="051D64"/>
                </a:solidFill>
                <a:latin typeface="Cooper Hewitt"/>
              </a:rPr>
              <a:t>, CNNs </a:t>
            </a:r>
            <a:r>
              <a:rPr lang="en-US" sz="2853" dirty="0" err="1">
                <a:solidFill>
                  <a:srgbClr val="051D64"/>
                </a:solidFill>
                <a:latin typeface="Cooper Hewitt"/>
              </a:rPr>
              <a:t>học</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a:t>
            </a:r>
            <a:r>
              <a:rPr lang="en-US" sz="2853" dirty="0" err="1">
                <a:solidFill>
                  <a:srgbClr val="051D64"/>
                </a:solidFill>
                <a:latin typeface="Cooper Hewitt"/>
              </a:rPr>
              <a:t>trọng</a:t>
            </a:r>
            <a:r>
              <a:rPr lang="en-US" sz="2853" dirty="0">
                <a:solidFill>
                  <a:srgbClr val="051D64"/>
                </a:solidFill>
                <a:latin typeface="Cooper Hewitt"/>
              </a:rPr>
              <a:t> </a:t>
            </a:r>
            <a:r>
              <a:rPr lang="en-US" sz="2853" dirty="0" err="1">
                <a:solidFill>
                  <a:srgbClr val="051D64"/>
                </a:solidFill>
                <a:latin typeface="Cooper Hewitt"/>
              </a:rPr>
              <a:t>số</a:t>
            </a:r>
            <a:r>
              <a:rPr lang="en-US" sz="2853" dirty="0">
                <a:solidFill>
                  <a:srgbClr val="051D64"/>
                </a:solidFill>
                <a:latin typeface="Cooper Hewitt"/>
              </a:rPr>
              <a:t> (weights) </a:t>
            </a:r>
            <a:r>
              <a:rPr lang="en-US" sz="2853" dirty="0" err="1">
                <a:solidFill>
                  <a:srgbClr val="051D64"/>
                </a:solidFill>
                <a:latin typeface="Cooper Hewitt"/>
              </a:rPr>
              <a:t>để</a:t>
            </a:r>
            <a:r>
              <a:rPr lang="en-US" sz="2853" dirty="0">
                <a:solidFill>
                  <a:srgbClr val="051D64"/>
                </a:solidFill>
                <a:latin typeface="Cooper Hewitt"/>
              </a:rPr>
              <a:t> </a:t>
            </a:r>
            <a:r>
              <a:rPr lang="en-US" sz="2853" dirty="0" err="1">
                <a:solidFill>
                  <a:srgbClr val="051D64"/>
                </a:solidFill>
                <a:latin typeface="Cooper Hewitt"/>
              </a:rPr>
              <a:t>trích</a:t>
            </a:r>
            <a:r>
              <a:rPr lang="en-US" sz="2853" dirty="0">
                <a:solidFill>
                  <a:srgbClr val="051D64"/>
                </a:solidFill>
                <a:latin typeface="Cooper Hewitt"/>
              </a:rPr>
              <a:t> </a:t>
            </a:r>
            <a:r>
              <a:rPr lang="en-US" sz="2853" dirty="0" err="1">
                <a:solidFill>
                  <a:srgbClr val="051D64"/>
                </a:solidFill>
                <a:latin typeface="Cooper Hewitt"/>
              </a:rPr>
              <a:t>xuất</a:t>
            </a:r>
            <a:r>
              <a:rPr lang="en-US" sz="2853" dirty="0">
                <a:solidFill>
                  <a:srgbClr val="051D64"/>
                </a:solidFill>
                <a:latin typeface="Cooper Hewitt"/>
              </a:rPr>
              <a:t> </a:t>
            </a:r>
            <a:r>
              <a:rPr lang="en-US" sz="2853" dirty="0" err="1">
                <a:solidFill>
                  <a:srgbClr val="051D64"/>
                </a:solidFill>
                <a:latin typeface="Cooper Hewitt"/>
              </a:rPr>
              <a:t>đặc</a:t>
            </a:r>
            <a:r>
              <a:rPr lang="en-US" sz="2853" dirty="0">
                <a:solidFill>
                  <a:srgbClr val="051D64"/>
                </a:solidFill>
                <a:latin typeface="Cooper Hewitt"/>
              </a:rPr>
              <a:t> </a:t>
            </a:r>
            <a:r>
              <a:rPr lang="en-US" sz="2853" dirty="0" err="1">
                <a:solidFill>
                  <a:srgbClr val="051D64"/>
                </a:solidFill>
                <a:latin typeface="Cooper Hewitt"/>
              </a:rPr>
              <a:t>trưng</a:t>
            </a:r>
            <a:r>
              <a:rPr lang="en-US" sz="2853" dirty="0">
                <a:solidFill>
                  <a:srgbClr val="051D64"/>
                </a:solidFill>
                <a:latin typeface="Cooper Hewitt"/>
              </a:rPr>
              <a:t> </a:t>
            </a:r>
            <a:r>
              <a:rPr lang="en-US" sz="2853" dirty="0" err="1">
                <a:solidFill>
                  <a:srgbClr val="051D64"/>
                </a:solidFill>
                <a:latin typeface="Cooper Hewitt"/>
              </a:rPr>
              <a:t>từ</a:t>
            </a:r>
            <a:r>
              <a:rPr lang="en-US" sz="2853" dirty="0">
                <a:solidFill>
                  <a:srgbClr val="051D64"/>
                </a:solidFill>
                <a:latin typeface="Cooper Hewitt"/>
              </a:rPr>
              <a:t> </a:t>
            </a:r>
            <a:r>
              <a:rPr lang="en-US" sz="2853" dirty="0" err="1">
                <a:solidFill>
                  <a:srgbClr val="051D64"/>
                </a:solidFill>
                <a:latin typeface="Cooper Hewitt"/>
              </a:rPr>
              <a:t>dữ</a:t>
            </a:r>
            <a:r>
              <a:rPr lang="en-US" sz="2853" dirty="0">
                <a:solidFill>
                  <a:srgbClr val="051D64"/>
                </a:solidFill>
                <a:latin typeface="Cooper Hewitt"/>
              </a:rPr>
              <a:t> </a:t>
            </a:r>
            <a:r>
              <a:rPr lang="en-US" sz="2853" dirty="0" err="1">
                <a:solidFill>
                  <a:srgbClr val="051D64"/>
                </a:solidFill>
                <a:latin typeface="Cooper Hewitt"/>
              </a:rPr>
              <a:t>liệu</a:t>
            </a:r>
            <a:r>
              <a:rPr lang="en-US" sz="2853" dirty="0">
                <a:solidFill>
                  <a:srgbClr val="051D64"/>
                </a:solidFill>
                <a:latin typeface="Cooper Hewitt"/>
              </a:rPr>
              <a:t> </a:t>
            </a:r>
            <a:r>
              <a:rPr lang="en-US" sz="2853" dirty="0" err="1">
                <a:solidFill>
                  <a:srgbClr val="051D64"/>
                </a:solidFill>
                <a:latin typeface="Cooper Hewitt"/>
              </a:rPr>
              <a:t>đầu</a:t>
            </a:r>
            <a:r>
              <a:rPr lang="en-US" sz="2853" dirty="0">
                <a:solidFill>
                  <a:srgbClr val="051D64"/>
                </a:solidFill>
                <a:latin typeface="Cooper Hewitt"/>
              </a:rPr>
              <a:t> </a:t>
            </a:r>
            <a:r>
              <a:rPr lang="en-US" sz="2853" dirty="0" err="1">
                <a:solidFill>
                  <a:srgbClr val="051D64"/>
                </a:solidFill>
                <a:latin typeface="Cooper Hewitt"/>
              </a:rPr>
              <a:t>vào</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a:t>
            </a:r>
            <a:r>
              <a:rPr lang="en-US" sz="2853" dirty="0" err="1">
                <a:solidFill>
                  <a:srgbClr val="051D64"/>
                </a:solidFill>
                <a:latin typeface="Cooper Hewitt"/>
              </a:rPr>
              <a:t>trọng</a:t>
            </a:r>
            <a:r>
              <a:rPr lang="en-US" sz="2853" dirty="0">
                <a:solidFill>
                  <a:srgbClr val="051D64"/>
                </a:solidFill>
                <a:latin typeface="Cooper Hewitt"/>
              </a:rPr>
              <a:t> </a:t>
            </a:r>
            <a:r>
              <a:rPr lang="en-US" sz="2853" dirty="0" err="1">
                <a:solidFill>
                  <a:srgbClr val="051D64"/>
                </a:solidFill>
                <a:latin typeface="Cooper Hewitt"/>
              </a:rPr>
              <a:t>số</a:t>
            </a:r>
            <a:r>
              <a:rPr lang="en-US" sz="2853" dirty="0">
                <a:solidFill>
                  <a:srgbClr val="051D64"/>
                </a:solidFill>
                <a:latin typeface="Cooper Hewitt"/>
              </a:rPr>
              <a:t> </a:t>
            </a:r>
            <a:r>
              <a:rPr lang="en-US" sz="2853" dirty="0" err="1">
                <a:solidFill>
                  <a:srgbClr val="051D64"/>
                </a:solidFill>
                <a:latin typeface="Cooper Hewitt"/>
              </a:rPr>
              <a:t>này</a:t>
            </a:r>
            <a:r>
              <a:rPr lang="en-US" sz="2853" dirty="0">
                <a:solidFill>
                  <a:srgbClr val="051D64"/>
                </a:solidFill>
                <a:latin typeface="Cooper Hewitt"/>
              </a:rPr>
              <a:t> </a:t>
            </a:r>
            <a:r>
              <a:rPr lang="en-US" sz="2853" dirty="0" err="1">
                <a:solidFill>
                  <a:srgbClr val="051D64"/>
                </a:solidFill>
                <a:latin typeface="Cooper Hewitt"/>
              </a:rPr>
              <a:t>được</a:t>
            </a:r>
            <a:r>
              <a:rPr lang="en-US" sz="2853" dirty="0">
                <a:solidFill>
                  <a:srgbClr val="051D64"/>
                </a:solidFill>
                <a:latin typeface="Cooper Hewitt"/>
              </a:rPr>
              <a:t> </a:t>
            </a:r>
            <a:r>
              <a:rPr lang="en-US" sz="2853" dirty="0" err="1">
                <a:solidFill>
                  <a:srgbClr val="051D64"/>
                </a:solidFill>
                <a:latin typeface="Cooper Hewitt"/>
              </a:rPr>
              <a:t>biểu</a:t>
            </a:r>
            <a:r>
              <a:rPr lang="en-US" sz="2853" dirty="0">
                <a:solidFill>
                  <a:srgbClr val="051D64"/>
                </a:solidFill>
                <a:latin typeface="Cooper Hewitt"/>
              </a:rPr>
              <a:t> </a:t>
            </a:r>
            <a:r>
              <a:rPr lang="en-US" sz="2853" dirty="0" err="1">
                <a:solidFill>
                  <a:srgbClr val="051D64"/>
                </a:solidFill>
                <a:latin typeface="Cooper Hewitt"/>
              </a:rPr>
              <a:t>diễn</a:t>
            </a:r>
            <a:r>
              <a:rPr lang="en-US" sz="2853" dirty="0">
                <a:solidFill>
                  <a:srgbClr val="051D64"/>
                </a:solidFill>
                <a:latin typeface="Cooper Hewitt"/>
              </a:rPr>
              <a:t> </a:t>
            </a:r>
            <a:r>
              <a:rPr lang="en-US" sz="2853" dirty="0" err="1">
                <a:solidFill>
                  <a:srgbClr val="051D64"/>
                </a:solidFill>
                <a:latin typeface="Cooper Hewitt"/>
              </a:rPr>
              <a:t>dưới</a:t>
            </a:r>
            <a:r>
              <a:rPr lang="en-US" sz="2853" dirty="0">
                <a:solidFill>
                  <a:srgbClr val="051D64"/>
                </a:solidFill>
                <a:latin typeface="Cooper Hewitt"/>
              </a:rPr>
              <a:t> </a:t>
            </a:r>
            <a:r>
              <a:rPr lang="en-US" sz="2853" dirty="0" err="1">
                <a:solidFill>
                  <a:srgbClr val="051D64"/>
                </a:solidFill>
                <a:latin typeface="Cooper Hewitt"/>
              </a:rPr>
              <a:t>dạng</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tensor </a:t>
            </a:r>
            <a:r>
              <a:rPr lang="en-US" sz="2853" dirty="0" err="1">
                <a:solidFill>
                  <a:srgbClr val="051D64"/>
                </a:solidFill>
                <a:latin typeface="Cooper Hewitt"/>
              </a:rPr>
              <a:t>có</a:t>
            </a:r>
            <a:r>
              <a:rPr lang="en-US" sz="2853" dirty="0">
                <a:solidFill>
                  <a:srgbClr val="051D64"/>
                </a:solidFill>
                <a:latin typeface="Cooper Hewitt"/>
              </a:rPr>
              <a:t> </a:t>
            </a:r>
            <a:r>
              <a:rPr lang="en-US" sz="2853" dirty="0" err="1">
                <a:solidFill>
                  <a:srgbClr val="051D64"/>
                </a:solidFill>
                <a:latin typeface="Cooper Hewitt"/>
              </a:rPr>
              <a:t>kích</a:t>
            </a:r>
            <a:r>
              <a:rPr lang="en-US" sz="2853" dirty="0">
                <a:solidFill>
                  <a:srgbClr val="051D64"/>
                </a:solidFill>
                <a:latin typeface="Cooper Hewitt"/>
              </a:rPr>
              <a:t> </a:t>
            </a:r>
            <a:r>
              <a:rPr lang="en-US" sz="2853" dirty="0" err="1">
                <a:solidFill>
                  <a:srgbClr val="051D64"/>
                </a:solidFill>
                <a:latin typeface="Cooper Hewitt"/>
              </a:rPr>
              <a:t>thước</a:t>
            </a:r>
            <a:r>
              <a:rPr lang="en-US" sz="2853" dirty="0">
                <a:solidFill>
                  <a:srgbClr val="051D64"/>
                </a:solidFill>
                <a:latin typeface="Cooper Hewitt"/>
              </a:rPr>
              <a:t> </a:t>
            </a:r>
            <a:r>
              <a:rPr lang="en-US" sz="2853" dirty="0" err="1">
                <a:solidFill>
                  <a:srgbClr val="051D64"/>
                </a:solidFill>
                <a:latin typeface="Cooper Hewitt"/>
              </a:rPr>
              <a:t>tương</a:t>
            </a:r>
            <a:r>
              <a:rPr lang="en-US" sz="2853" dirty="0">
                <a:solidFill>
                  <a:srgbClr val="051D64"/>
                </a:solidFill>
                <a:latin typeface="Cooper Hewitt"/>
              </a:rPr>
              <a:t> </a:t>
            </a:r>
            <a:r>
              <a:rPr lang="en-US" sz="2853" dirty="0" err="1">
                <a:solidFill>
                  <a:srgbClr val="051D64"/>
                </a:solidFill>
                <a:latin typeface="Cooper Hewitt"/>
              </a:rPr>
              <a:t>ứng</a:t>
            </a:r>
            <a:r>
              <a:rPr lang="en-US" sz="2853" dirty="0">
                <a:solidFill>
                  <a:srgbClr val="051D64"/>
                </a:solidFill>
                <a:latin typeface="Cooper Hewitt"/>
              </a:rPr>
              <a:t> </a:t>
            </a:r>
            <a:r>
              <a:rPr lang="en-US" sz="2853" dirty="0" err="1">
                <a:solidFill>
                  <a:srgbClr val="051D64"/>
                </a:solidFill>
                <a:latin typeface="Cooper Hewitt"/>
              </a:rPr>
              <a:t>với</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kernel (</a:t>
            </a:r>
            <a:r>
              <a:rPr lang="en-US" sz="2853" dirty="0" err="1">
                <a:solidFill>
                  <a:srgbClr val="051D64"/>
                </a:solidFill>
                <a:latin typeface="Cooper Hewitt"/>
              </a:rPr>
              <a:t>bộ</a:t>
            </a:r>
            <a:r>
              <a:rPr lang="en-US" sz="2853" dirty="0">
                <a:solidFill>
                  <a:srgbClr val="051D64"/>
                </a:solidFill>
                <a:latin typeface="Cooper Hewitt"/>
              </a:rPr>
              <a:t> </a:t>
            </a:r>
            <a:r>
              <a:rPr lang="en-US" sz="2853" dirty="0" err="1">
                <a:solidFill>
                  <a:srgbClr val="051D64"/>
                </a:solidFill>
                <a:latin typeface="Cooper Hewitt"/>
              </a:rPr>
              <a:t>lọc</a:t>
            </a:r>
            <a:r>
              <a:rPr lang="en-US" sz="2853" dirty="0">
                <a:solidFill>
                  <a:srgbClr val="051D64"/>
                </a:solidFill>
                <a:latin typeface="Cooper Hewitt"/>
              </a:rPr>
              <a:t>) </a:t>
            </a:r>
            <a:r>
              <a:rPr lang="en-US" sz="2853" dirty="0" err="1">
                <a:solidFill>
                  <a:srgbClr val="051D64"/>
                </a:solidFill>
                <a:latin typeface="Cooper Hewitt"/>
              </a:rPr>
              <a:t>trong</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a:t>
            </a:r>
            <a:r>
              <a:rPr lang="en-US" sz="2853" dirty="0" err="1">
                <a:solidFill>
                  <a:srgbClr val="051D64"/>
                </a:solidFill>
                <a:latin typeface="Cooper Hewitt"/>
              </a:rPr>
              <a:t>lớp</a:t>
            </a:r>
            <a:r>
              <a:rPr lang="en-US" sz="2853" dirty="0">
                <a:solidFill>
                  <a:srgbClr val="051D64"/>
                </a:solidFill>
                <a:latin typeface="Cooper Hewitt"/>
              </a:rPr>
              <a:t> </a:t>
            </a:r>
            <a:r>
              <a:rPr lang="en-US" sz="2853" dirty="0" err="1">
                <a:solidFill>
                  <a:srgbClr val="051D64"/>
                </a:solidFill>
                <a:latin typeface="Cooper Hewitt"/>
              </a:rPr>
              <a:t>tích</a:t>
            </a:r>
            <a:r>
              <a:rPr lang="en-US" sz="2853" dirty="0">
                <a:solidFill>
                  <a:srgbClr val="051D64"/>
                </a:solidFill>
                <a:latin typeface="Cooper Hewitt"/>
              </a:rPr>
              <a:t> </a:t>
            </a:r>
            <a:r>
              <a:rPr lang="en-US" sz="2853" dirty="0" err="1">
                <a:solidFill>
                  <a:srgbClr val="051D64"/>
                </a:solidFill>
                <a:latin typeface="Cooper Hewitt"/>
              </a:rPr>
              <a:t>chập</a:t>
            </a:r>
            <a:r>
              <a:rPr lang="en-US" sz="2853" dirty="0">
                <a:solidFill>
                  <a:srgbClr val="051D64"/>
                </a:solidFill>
                <a:latin typeface="Cooper Hewitt"/>
              </a:rPr>
              <a:t>.</a:t>
            </a:r>
          </a:p>
          <a:p>
            <a:pPr algn="just">
              <a:lnSpc>
                <a:spcPts val="3424"/>
              </a:lnSpc>
            </a:pPr>
            <a:endParaRPr lang="en-US" sz="2853" dirty="0">
              <a:solidFill>
                <a:srgbClr val="051D64"/>
              </a:solidFill>
              <a:latin typeface="Cooper Hewitt"/>
            </a:endParaRPr>
          </a:p>
          <a:p>
            <a:pPr marL="616047" lvl="1" indent="-308024" algn="just">
              <a:lnSpc>
                <a:spcPts val="3424"/>
              </a:lnSpc>
              <a:buFont typeface="Arial"/>
              <a:buChar char="•"/>
            </a:pPr>
            <a:r>
              <a:rPr lang="en-US" sz="2853" dirty="0" err="1">
                <a:solidFill>
                  <a:srgbClr val="051D64"/>
                </a:solidFill>
                <a:latin typeface="Cooper Hewitt"/>
              </a:rPr>
              <a:t>Dữ</a:t>
            </a:r>
            <a:r>
              <a:rPr lang="en-US" sz="2853" dirty="0">
                <a:solidFill>
                  <a:srgbClr val="051D64"/>
                </a:solidFill>
                <a:latin typeface="Cooper Hewitt"/>
              </a:rPr>
              <a:t> </a:t>
            </a:r>
            <a:r>
              <a:rPr lang="en-US" sz="2853" dirty="0" err="1">
                <a:solidFill>
                  <a:srgbClr val="051D64"/>
                </a:solidFill>
                <a:latin typeface="Cooper Hewitt"/>
              </a:rPr>
              <a:t>liệu</a:t>
            </a:r>
            <a:r>
              <a:rPr lang="en-US" sz="2853" dirty="0">
                <a:solidFill>
                  <a:srgbClr val="051D64"/>
                </a:solidFill>
                <a:latin typeface="Cooper Hewitt"/>
              </a:rPr>
              <a:t> </a:t>
            </a:r>
            <a:r>
              <a:rPr lang="en-US" sz="2853" dirty="0" err="1">
                <a:solidFill>
                  <a:srgbClr val="051D64"/>
                </a:solidFill>
                <a:latin typeface="Cooper Hewitt"/>
              </a:rPr>
              <a:t>đầu</a:t>
            </a:r>
            <a:r>
              <a:rPr lang="en-US" sz="2853" dirty="0">
                <a:solidFill>
                  <a:srgbClr val="051D64"/>
                </a:solidFill>
                <a:latin typeface="Cooper Hewitt"/>
              </a:rPr>
              <a:t> </a:t>
            </a:r>
            <a:r>
              <a:rPr lang="en-US" sz="2853" dirty="0" err="1">
                <a:solidFill>
                  <a:srgbClr val="051D64"/>
                </a:solidFill>
                <a:latin typeface="Cooper Hewitt"/>
              </a:rPr>
              <a:t>ra</a:t>
            </a:r>
            <a:r>
              <a:rPr lang="en-US" sz="2853" dirty="0">
                <a:solidFill>
                  <a:srgbClr val="051D64"/>
                </a:solidFill>
                <a:latin typeface="Cooper Hewitt"/>
              </a:rPr>
              <a:t> (Output Data):</a:t>
            </a:r>
          </a:p>
          <a:p>
            <a:pPr marL="616047" lvl="1" indent="-308024" algn="just">
              <a:lnSpc>
                <a:spcPts val="3424"/>
              </a:lnSpc>
              <a:buFont typeface="Arial"/>
              <a:buChar char="•"/>
            </a:pPr>
            <a:r>
              <a:rPr lang="en-US" sz="2853" dirty="0" err="1">
                <a:solidFill>
                  <a:srgbClr val="051D64"/>
                </a:solidFill>
                <a:latin typeface="Cooper Hewitt"/>
              </a:rPr>
              <a:t>Đầu</a:t>
            </a:r>
            <a:r>
              <a:rPr lang="en-US" sz="2853" dirty="0">
                <a:solidFill>
                  <a:srgbClr val="051D64"/>
                </a:solidFill>
                <a:latin typeface="Cooper Hewitt"/>
              </a:rPr>
              <a:t> </a:t>
            </a:r>
            <a:r>
              <a:rPr lang="en-US" sz="2853" dirty="0" err="1">
                <a:solidFill>
                  <a:srgbClr val="051D64"/>
                </a:solidFill>
                <a:latin typeface="Cooper Hewitt"/>
              </a:rPr>
              <a:t>ra</a:t>
            </a:r>
            <a:r>
              <a:rPr lang="en-US" sz="2853" dirty="0">
                <a:solidFill>
                  <a:srgbClr val="051D64"/>
                </a:solidFill>
                <a:latin typeface="Cooper Hewitt"/>
              </a:rPr>
              <a:t> </a:t>
            </a:r>
            <a:r>
              <a:rPr lang="en-US" sz="2853" dirty="0" err="1">
                <a:solidFill>
                  <a:srgbClr val="051D64"/>
                </a:solidFill>
                <a:latin typeface="Cooper Hewitt"/>
              </a:rPr>
              <a:t>dự</a:t>
            </a:r>
            <a:r>
              <a:rPr lang="en-US" sz="2853" dirty="0">
                <a:solidFill>
                  <a:srgbClr val="051D64"/>
                </a:solidFill>
                <a:latin typeface="Cooper Hewitt"/>
              </a:rPr>
              <a:t> </a:t>
            </a:r>
            <a:r>
              <a:rPr lang="en-US" sz="2853" dirty="0" err="1">
                <a:solidFill>
                  <a:srgbClr val="051D64"/>
                </a:solidFill>
                <a:latin typeface="Cooper Hewitt"/>
              </a:rPr>
              <a:t>đoán</a:t>
            </a:r>
            <a:r>
              <a:rPr lang="en-US" sz="2853" dirty="0">
                <a:solidFill>
                  <a:srgbClr val="051D64"/>
                </a:solidFill>
                <a:latin typeface="Cooper Hewitt"/>
              </a:rPr>
              <a:t>: Sau </a:t>
            </a:r>
            <a:r>
              <a:rPr lang="en-US" sz="2853" dirty="0" err="1">
                <a:solidFill>
                  <a:srgbClr val="051D64"/>
                </a:solidFill>
                <a:latin typeface="Cooper Hewitt"/>
              </a:rPr>
              <a:t>khi</a:t>
            </a:r>
            <a:r>
              <a:rPr lang="en-US" sz="2853" dirty="0">
                <a:solidFill>
                  <a:srgbClr val="051D64"/>
                </a:solidFill>
                <a:latin typeface="Cooper Hewitt"/>
              </a:rPr>
              <a:t> </a:t>
            </a:r>
            <a:r>
              <a:rPr lang="en-US" sz="2853" dirty="0" err="1">
                <a:solidFill>
                  <a:srgbClr val="051D64"/>
                </a:solidFill>
                <a:latin typeface="Cooper Hewitt"/>
              </a:rPr>
              <a:t>thông</a:t>
            </a:r>
            <a:r>
              <a:rPr lang="en-US" sz="2853" dirty="0">
                <a:solidFill>
                  <a:srgbClr val="051D64"/>
                </a:solidFill>
                <a:latin typeface="Cooper Hewitt"/>
              </a:rPr>
              <a:t> qua </a:t>
            </a:r>
            <a:r>
              <a:rPr lang="en-US" sz="2853" dirty="0" err="1">
                <a:solidFill>
                  <a:srgbClr val="051D64"/>
                </a:solidFill>
                <a:latin typeface="Cooper Hewitt"/>
              </a:rPr>
              <a:t>các</a:t>
            </a:r>
            <a:r>
              <a:rPr lang="en-US" sz="2853" dirty="0">
                <a:solidFill>
                  <a:srgbClr val="051D64"/>
                </a:solidFill>
                <a:latin typeface="Cooper Hewitt"/>
              </a:rPr>
              <a:t> </a:t>
            </a:r>
            <a:r>
              <a:rPr lang="en-US" sz="2853" dirty="0" err="1">
                <a:solidFill>
                  <a:srgbClr val="051D64"/>
                </a:solidFill>
                <a:latin typeface="Cooper Hewitt"/>
              </a:rPr>
              <a:t>lớp</a:t>
            </a:r>
            <a:r>
              <a:rPr lang="en-US" sz="2853" dirty="0">
                <a:solidFill>
                  <a:srgbClr val="051D64"/>
                </a:solidFill>
                <a:latin typeface="Cooper Hewitt"/>
              </a:rPr>
              <a:t> </a:t>
            </a:r>
            <a:r>
              <a:rPr lang="en-US" sz="2853" dirty="0" err="1">
                <a:solidFill>
                  <a:srgbClr val="051D64"/>
                </a:solidFill>
                <a:latin typeface="Cooper Hewitt"/>
              </a:rPr>
              <a:t>của</a:t>
            </a:r>
            <a:r>
              <a:rPr lang="en-US" sz="2853" dirty="0">
                <a:solidFill>
                  <a:srgbClr val="051D64"/>
                </a:solidFill>
                <a:latin typeface="Cooper Hewitt"/>
              </a:rPr>
              <a:t> </a:t>
            </a:r>
            <a:r>
              <a:rPr lang="en-US" sz="2853" dirty="0" err="1">
                <a:solidFill>
                  <a:srgbClr val="051D64"/>
                </a:solidFill>
                <a:latin typeface="Cooper Hewitt"/>
              </a:rPr>
              <a:t>mạng</a:t>
            </a:r>
            <a:r>
              <a:rPr lang="en-US" sz="2853" dirty="0">
                <a:solidFill>
                  <a:srgbClr val="051D64"/>
                </a:solidFill>
                <a:latin typeface="Cooper Hewitt"/>
              </a:rPr>
              <a:t> </a:t>
            </a:r>
            <a:r>
              <a:rPr lang="en-US" sz="2853" dirty="0" err="1">
                <a:solidFill>
                  <a:srgbClr val="051D64"/>
                </a:solidFill>
                <a:latin typeface="Cooper Hewitt"/>
              </a:rPr>
              <a:t>nơ-ron</a:t>
            </a:r>
            <a:r>
              <a:rPr lang="en-US" sz="2853" dirty="0">
                <a:solidFill>
                  <a:srgbClr val="051D64"/>
                </a:solidFill>
                <a:latin typeface="Cooper Hewitt"/>
              </a:rPr>
              <a:t>, CNNs </a:t>
            </a:r>
            <a:r>
              <a:rPr lang="en-US" sz="2853" dirty="0" err="1">
                <a:solidFill>
                  <a:srgbClr val="051D64"/>
                </a:solidFill>
                <a:latin typeface="Cooper Hewitt"/>
              </a:rPr>
              <a:t>tạo</a:t>
            </a:r>
            <a:r>
              <a:rPr lang="en-US" sz="2853" dirty="0">
                <a:solidFill>
                  <a:srgbClr val="051D64"/>
                </a:solidFill>
                <a:latin typeface="Cooper Hewitt"/>
              </a:rPr>
              <a:t> </a:t>
            </a:r>
            <a:r>
              <a:rPr lang="en-US" sz="2853" dirty="0" err="1">
                <a:solidFill>
                  <a:srgbClr val="051D64"/>
                </a:solidFill>
                <a:latin typeface="Cooper Hewitt"/>
              </a:rPr>
              <a:t>ra</a:t>
            </a:r>
            <a:r>
              <a:rPr lang="en-US" sz="2853" dirty="0">
                <a:solidFill>
                  <a:srgbClr val="051D64"/>
                </a:solidFill>
                <a:latin typeface="Cooper Hewitt"/>
              </a:rPr>
              <a:t> </a:t>
            </a:r>
            <a:r>
              <a:rPr lang="en-US" sz="2853" dirty="0" err="1">
                <a:solidFill>
                  <a:srgbClr val="051D64"/>
                </a:solidFill>
                <a:latin typeface="Cooper Hewitt"/>
              </a:rPr>
              <a:t>đầu</a:t>
            </a:r>
            <a:r>
              <a:rPr lang="en-US" sz="2853" dirty="0">
                <a:solidFill>
                  <a:srgbClr val="051D64"/>
                </a:solidFill>
                <a:latin typeface="Cooper Hewitt"/>
              </a:rPr>
              <a:t> </a:t>
            </a:r>
            <a:r>
              <a:rPr lang="en-US" sz="2853" dirty="0" err="1">
                <a:solidFill>
                  <a:srgbClr val="051D64"/>
                </a:solidFill>
                <a:latin typeface="Cooper Hewitt"/>
              </a:rPr>
              <a:t>ra</a:t>
            </a:r>
            <a:r>
              <a:rPr lang="en-US" sz="2853" dirty="0">
                <a:solidFill>
                  <a:srgbClr val="051D64"/>
                </a:solidFill>
                <a:latin typeface="Cooper Hewitt"/>
              </a:rPr>
              <a:t> </a:t>
            </a:r>
            <a:r>
              <a:rPr lang="en-US" sz="2853" dirty="0" err="1">
                <a:solidFill>
                  <a:srgbClr val="051D64"/>
                </a:solidFill>
                <a:latin typeface="Cooper Hewitt"/>
              </a:rPr>
              <a:t>dưới</a:t>
            </a:r>
            <a:r>
              <a:rPr lang="en-US" sz="2853" dirty="0">
                <a:solidFill>
                  <a:srgbClr val="051D64"/>
                </a:solidFill>
                <a:latin typeface="Cooper Hewitt"/>
              </a:rPr>
              <a:t> </a:t>
            </a:r>
            <a:r>
              <a:rPr lang="en-US" sz="2853" dirty="0" err="1">
                <a:solidFill>
                  <a:srgbClr val="051D64"/>
                </a:solidFill>
                <a:latin typeface="Cooper Hewitt"/>
              </a:rPr>
              <a:t>dạng</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tensor </a:t>
            </a:r>
            <a:r>
              <a:rPr lang="en-US" sz="2853" dirty="0" err="1">
                <a:solidFill>
                  <a:srgbClr val="051D64"/>
                </a:solidFill>
                <a:latin typeface="Cooper Hewitt"/>
              </a:rPr>
              <a:t>chứa</a:t>
            </a:r>
            <a:r>
              <a:rPr lang="en-US" sz="2853" dirty="0">
                <a:solidFill>
                  <a:srgbClr val="051D64"/>
                </a:solidFill>
                <a:latin typeface="Cooper Hewitt"/>
              </a:rPr>
              <a:t> </a:t>
            </a:r>
            <a:r>
              <a:rPr lang="en-US" sz="2853" dirty="0" err="1">
                <a:solidFill>
                  <a:srgbClr val="051D64"/>
                </a:solidFill>
                <a:latin typeface="Cooper Hewitt"/>
              </a:rPr>
              <a:t>thông</a:t>
            </a:r>
            <a:r>
              <a:rPr lang="en-US" sz="2853" dirty="0">
                <a:solidFill>
                  <a:srgbClr val="051D64"/>
                </a:solidFill>
                <a:latin typeface="Cooper Hewitt"/>
              </a:rPr>
              <a:t> tin </a:t>
            </a:r>
            <a:r>
              <a:rPr lang="en-US" sz="2853" dirty="0" err="1">
                <a:solidFill>
                  <a:srgbClr val="051D64"/>
                </a:solidFill>
                <a:latin typeface="Cooper Hewitt"/>
              </a:rPr>
              <a:t>về</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a:t>
            </a:r>
            <a:r>
              <a:rPr lang="en-US" sz="2853" dirty="0" err="1">
                <a:solidFill>
                  <a:srgbClr val="051D64"/>
                </a:solidFill>
                <a:latin typeface="Cooper Hewitt"/>
              </a:rPr>
              <a:t>dự</a:t>
            </a:r>
            <a:r>
              <a:rPr lang="en-US" sz="2853" dirty="0">
                <a:solidFill>
                  <a:srgbClr val="051D64"/>
                </a:solidFill>
                <a:latin typeface="Cooper Hewitt"/>
              </a:rPr>
              <a:t> </a:t>
            </a:r>
            <a:r>
              <a:rPr lang="en-US" sz="2853" dirty="0" err="1">
                <a:solidFill>
                  <a:srgbClr val="051D64"/>
                </a:solidFill>
                <a:latin typeface="Cooper Hewitt"/>
              </a:rPr>
              <a:t>đoán</a:t>
            </a:r>
            <a:r>
              <a:rPr lang="en-US" sz="2853" dirty="0">
                <a:solidFill>
                  <a:srgbClr val="051D64"/>
                </a:solidFill>
                <a:latin typeface="Cooper Hewitt"/>
              </a:rPr>
              <a:t>, </a:t>
            </a:r>
            <a:r>
              <a:rPr lang="en-US" sz="2853" dirty="0" err="1">
                <a:solidFill>
                  <a:srgbClr val="051D64"/>
                </a:solidFill>
                <a:latin typeface="Cooper Hewitt"/>
              </a:rPr>
              <a:t>ví</a:t>
            </a:r>
            <a:r>
              <a:rPr lang="en-US" sz="2853" dirty="0">
                <a:solidFill>
                  <a:srgbClr val="051D64"/>
                </a:solidFill>
                <a:latin typeface="Cooper Hewitt"/>
              </a:rPr>
              <a:t> </a:t>
            </a:r>
            <a:r>
              <a:rPr lang="en-US" sz="2853" dirty="0" err="1">
                <a:solidFill>
                  <a:srgbClr val="051D64"/>
                </a:solidFill>
                <a:latin typeface="Cooper Hewitt"/>
              </a:rPr>
              <a:t>dụ</a:t>
            </a:r>
            <a:r>
              <a:rPr lang="en-US" sz="2853" dirty="0">
                <a:solidFill>
                  <a:srgbClr val="051D64"/>
                </a:solidFill>
                <a:latin typeface="Cooper Hewitt"/>
              </a:rPr>
              <a:t> </a:t>
            </a:r>
            <a:r>
              <a:rPr lang="en-US" sz="2853" dirty="0" err="1">
                <a:solidFill>
                  <a:srgbClr val="051D64"/>
                </a:solidFill>
                <a:latin typeface="Cooper Hewitt"/>
              </a:rPr>
              <a:t>như</a:t>
            </a:r>
            <a:r>
              <a:rPr lang="en-US" sz="2853" dirty="0">
                <a:solidFill>
                  <a:srgbClr val="051D64"/>
                </a:solidFill>
                <a:latin typeface="Cooper Hewitt"/>
              </a:rPr>
              <a:t> </a:t>
            </a:r>
            <a:r>
              <a:rPr lang="en-US" sz="2853" dirty="0" err="1">
                <a:solidFill>
                  <a:srgbClr val="051D64"/>
                </a:solidFill>
                <a:latin typeface="Cooper Hewitt"/>
              </a:rPr>
              <a:t>xác</a:t>
            </a:r>
            <a:r>
              <a:rPr lang="en-US" sz="2853" dirty="0">
                <a:solidFill>
                  <a:srgbClr val="051D64"/>
                </a:solidFill>
                <a:latin typeface="Cooper Hewitt"/>
              </a:rPr>
              <a:t> </a:t>
            </a:r>
            <a:r>
              <a:rPr lang="en-US" sz="2853" dirty="0" err="1">
                <a:solidFill>
                  <a:srgbClr val="051D64"/>
                </a:solidFill>
                <a:latin typeface="Cooper Hewitt"/>
              </a:rPr>
              <a:t>suất</a:t>
            </a:r>
            <a:r>
              <a:rPr lang="en-US" sz="2853" dirty="0">
                <a:solidFill>
                  <a:srgbClr val="051D64"/>
                </a:solidFill>
                <a:latin typeface="Cooper Hewitt"/>
              </a:rPr>
              <a:t> </a:t>
            </a:r>
            <a:r>
              <a:rPr lang="en-US" sz="2853" dirty="0" err="1">
                <a:solidFill>
                  <a:srgbClr val="051D64"/>
                </a:solidFill>
                <a:latin typeface="Cooper Hewitt"/>
              </a:rPr>
              <a:t>của</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a:t>
            </a:r>
            <a:r>
              <a:rPr lang="en-US" sz="2853" dirty="0" err="1">
                <a:solidFill>
                  <a:srgbClr val="051D64"/>
                </a:solidFill>
                <a:latin typeface="Cooper Hewitt"/>
              </a:rPr>
              <a:t>lớp</a:t>
            </a:r>
            <a:r>
              <a:rPr lang="en-US" sz="2853" dirty="0">
                <a:solidFill>
                  <a:srgbClr val="051D64"/>
                </a:solidFill>
                <a:latin typeface="Cooper Hewitt"/>
              </a:rPr>
              <a:t> (</a:t>
            </a:r>
            <a:r>
              <a:rPr lang="en-US" sz="2853" dirty="0" err="1">
                <a:solidFill>
                  <a:srgbClr val="051D64"/>
                </a:solidFill>
                <a:latin typeface="Cooper Hewitt"/>
              </a:rPr>
              <a:t>trong</a:t>
            </a:r>
            <a:r>
              <a:rPr lang="en-US" sz="2853" dirty="0">
                <a:solidFill>
                  <a:srgbClr val="051D64"/>
                </a:solidFill>
                <a:latin typeface="Cooper Hewitt"/>
              </a:rPr>
              <a:t> </a:t>
            </a:r>
            <a:r>
              <a:rPr lang="en-US" sz="2853" dirty="0" err="1">
                <a:solidFill>
                  <a:srgbClr val="051D64"/>
                </a:solidFill>
                <a:latin typeface="Cooper Hewitt"/>
              </a:rPr>
              <a:t>trường</a:t>
            </a:r>
            <a:r>
              <a:rPr lang="en-US" sz="2853" dirty="0">
                <a:solidFill>
                  <a:srgbClr val="051D64"/>
                </a:solidFill>
                <a:latin typeface="Cooper Hewitt"/>
              </a:rPr>
              <a:t> </a:t>
            </a:r>
            <a:r>
              <a:rPr lang="en-US" sz="2853" dirty="0" err="1">
                <a:solidFill>
                  <a:srgbClr val="051D64"/>
                </a:solidFill>
                <a:latin typeface="Cooper Hewitt"/>
              </a:rPr>
              <a:t>hợp</a:t>
            </a:r>
            <a:r>
              <a:rPr lang="en-US" sz="2853" dirty="0">
                <a:solidFill>
                  <a:srgbClr val="051D64"/>
                </a:solidFill>
                <a:latin typeface="Cooper Hewitt"/>
              </a:rPr>
              <a:t> </a:t>
            </a:r>
            <a:r>
              <a:rPr lang="en-US" sz="2853" dirty="0" err="1">
                <a:solidFill>
                  <a:srgbClr val="051D64"/>
                </a:solidFill>
                <a:latin typeface="Cooper Hewitt"/>
              </a:rPr>
              <a:t>của</a:t>
            </a:r>
            <a:r>
              <a:rPr lang="en-US" sz="2853" dirty="0">
                <a:solidFill>
                  <a:srgbClr val="051D64"/>
                </a:solidFill>
                <a:latin typeface="Cooper Hewitt"/>
              </a:rPr>
              <a:t> </a:t>
            </a:r>
            <a:r>
              <a:rPr lang="en-US" sz="2853" dirty="0" err="1">
                <a:solidFill>
                  <a:srgbClr val="051D64"/>
                </a:solidFill>
                <a:latin typeface="Cooper Hewitt"/>
              </a:rPr>
              <a:t>bài</a:t>
            </a:r>
            <a:r>
              <a:rPr lang="en-US" sz="2853" dirty="0">
                <a:solidFill>
                  <a:srgbClr val="051D64"/>
                </a:solidFill>
                <a:latin typeface="Cooper Hewitt"/>
              </a:rPr>
              <a:t> </a:t>
            </a:r>
            <a:r>
              <a:rPr lang="en-US" sz="2853" dirty="0" err="1">
                <a:solidFill>
                  <a:srgbClr val="051D64"/>
                </a:solidFill>
                <a:latin typeface="Cooper Hewitt"/>
              </a:rPr>
              <a:t>toán</a:t>
            </a:r>
            <a:r>
              <a:rPr lang="en-US" sz="2853" dirty="0">
                <a:solidFill>
                  <a:srgbClr val="051D64"/>
                </a:solidFill>
                <a:latin typeface="Cooper Hewitt"/>
              </a:rPr>
              <a:t> </a:t>
            </a:r>
            <a:r>
              <a:rPr lang="en-US" sz="2853" dirty="0" err="1">
                <a:solidFill>
                  <a:srgbClr val="051D64"/>
                </a:solidFill>
                <a:latin typeface="Cooper Hewitt"/>
              </a:rPr>
              <a:t>phân</a:t>
            </a:r>
            <a:r>
              <a:rPr lang="en-US" sz="2853" dirty="0">
                <a:solidFill>
                  <a:srgbClr val="051D64"/>
                </a:solidFill>
                <a:latin typeface="Cooper Hewitt"/>
              </a:rPr>
              <a:t> </a:t>
            </a:r>
            <a:r>
              <a:rPr lang="en-US" sz="2853" dirty="0" err="1">
                <a:solidFill>
                  <a:srgbClr val="051D64"/>
                </a:solidFill>
                <a:latin typeface="Cooper Hewitt"/>
              </a:rPr>
              <a:t>loại</a:t>
            </a:r>
            <a:r>
              <a:rPr lang="en-US" sz="2853" dirty="0">
                <a:solidFill>
                  <a:srgbClr val="051D64"/>
                </a:solidFill>
                <a:latin typeface="Cooper Hewitt"/>
              </a:rPr>
              <a:t>), </a:t>
            </a:r>
            <a:r>
              <a:rPr lang="en-US" sz="2853" dirty="0" err="1">
                <a:solidFill>
                  <a:srgbClr val="051D64"/>
                </a:solidFill>
                <a:latin typeface="Cooper Hewitt"/>
              </a:rPr>
              <a:t>hoặc</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a:t>
            </a:r>
            <a:r>
              <a:rPr lang="en-US" sz="2853" dirty="0" err="1">
                <a:solidFill>
                  <a:srgbClr val="051D64"/>
                </a:solidFill>
                <a:latin typeface="Cooper Hewitt"/>
              </a:rPr>
              <a:t>giá</a:t>
            </a:r>
            <a:r>
              <a:rPr lang="en-US" sz="2853" dirty="0">
                <a:solidFill>
                  <a:srgbClr val="051D64"/>
                </a:solidFill>
                <a:latin typeface="Cooper Hewitt"/>
              </a:rPr>
              <a:t> </a:t>
            </a:r>
            <a:r>
              <a:rPr lang="en-US" sz="2853" dirty="0" err="1">
                <a:solidFill>
                  <a:srgbClr val="051D64"/>
                </a:solidFill>
                <a:latin typeface="Cooper Hewitt"/>
              </a:rPr>
              <a:t>trị</a:t>
            </a:r>
            <a:r>
              <a:rPr lang="en-US" sz="2853" dirty="0">
                <a:solidFill>
                  <a:srgbClr val="051D64"/>
                </a:solidFill>
                <a:latin typeface="Cooper Hewitt"/>
              </a:rPr>
              <a:t> </a:t>
            </a:r>
            <a:r>
              <a:rPr lang="en-US" sz="2853" dirty="0" err="1">
                <a:solidFill>
                  <a:srgbClr val="051D64"/>
                </a:solidFill>
                <a:latin typeface="Cooper Hewitt"/>
              </a:rPr>
              <a:t>dự</a:t>
            </a:r>
            <a:r>
              <a:rPr lang="en-US" sz="2853" dirty="0">
                <a:solidFill>
                  <a:srgbClr val="051D64"/>
                </a:solidFill>
                <a:latin typeface="Cooper Hewitt"/>
              </a:rPr>
              <a:t> </a:t>
            </a:r>
            <a:r>
              <a:rPr lang="en-US" sz="2853" dirty="0" err="1">
                <a:solidFill>
                  <a:srgbClr val="051D64"/>
                </a:solidFill>
                <a:latin typeface="Cooper Hewitt"/>
              </a:rPr>
              <a:t>đoán</a:t>
            </a:r>
            <a:r>
              <a:rPr lang="en-US" sz="2853" dirty="0">
                <a:solidFill>
                  <a:srgbClr val="051D64"/>
                </a:solidFill>
                <a:latin typeface="Cooper Hewitt"/>
              </a:rPr>
              <a:t> </a:t>
            </a:r>
            <a:r>
              <a:rPr lang="en-US" sz="2853" dirty="0" err="1">
                <a:solidFill>
                  <a:srgbClr val="051D64"/>
                </a:solidFill>
                <a:latin typeface="Cooper Hewitt"/>
              </a:rPr>
              <a:t>cụ</a:t>
            </a:r>
            <a:r>
              <a:rPr lang="en-US" sz="2853" dirty="0">
                <a:solidFill>
                  <a:srgbClr val="051D64"/>
                </a:solidFill>
                <a:latin typeface="Cooper Hewitt"/>
              </a:rPr>
              <a:t> </a:t>
            </a:r>
            <a:r>
              <a:rPr lang="en-US" sz="2853" dirty="0" err="1">
                <a:solidFill>
                  <a:srgbClr val="051D64"/>
                </a:solidFill>
                <a:latin typeface="Cooper Hewitt"/>
              </a:rPr>
              <a:t>thể</a:t>
            </a:r>
            <a:r>
              <a:rPr lang="en-US" sz="2853" dirty="0">
                <a:solidFill>
                  <a:srgbClr val="051D64"/>
                </a:solidFill>
                <a:latin typeface="Cooper Hewitt"/>
              </a:rPr>
              <a:t> (</a:t>
            </a:r>
            <a:r>
              <a:rPr lang="en-US" sz="2853" dirty="0" err="1">
                <a:solidFill>
                  <a:srgbClr val="051D64"/>
                </a:solidFill>
                <a:latin typeface="Cooper Hewitt"/>
              </a:rPr>
              <a:t>trong</a:t>
            </a:r>
            <a:r>
              <a:rPr lang="en-US" sz="2853" dirty="0">
                <a:solidFill>
                  <a:srgbClr val="051D64"/>
                </a:solidFill>
                <a:latin typeface="Cooper Hewitt"/>
              </a:rPr>
              <a:t> </a:t>
            </a:r>
            <a:r>
              <a:rPr lang="en-US" sz="2853" dirty="0" err="1">
                <a:solidFill>
                  <a:srgbClr val="051D64"/>
                </a:solidFill>
                <a:latin typeface="Cooper Hewitt"/>
              </a:rPr>
              <a:t>trường</a:t>
            </a:r>
            <a:r>
              <a:rPr lang="en-US" sz="2853" dirty="0">
                <a:solidFill>
                  <a:srgbClr val="051D64"/>
                </a:solidFill>
                <a:latin typeface="Cooper Hewitt"/>
              </a:rPr>
              <a:t> </a:t>
            </a:r>
            <a:r>
              <a:rPr lang="en-US" sz="2853" dirty="0" err="1">
                <a:solidFill>
                  <a:srgbClr val="051D64"/>
                </a:solidFill>
                <a:latin typeface="Cooper Hewitt"/>
              </a:rPr>
              <a:t>hợp</a:t>
            </a:r>
            <a:r>
              <a:rPr lang="en-US" sz="2853" dirty="0">
                <a:solidFill>
                  <a:srgbClr val="051D64"/>
                </a:solidFill>
                <a:latin typeface="Cooper Hewitt"/>
              </a:rPr>
              <a:t> </a:t>
            </a:r>
            <a:r>
              <a:rPr lang="en-US" sz="2853" dirty="0" err="1">
                <a:solidFill>
                  <a:srgbClr val="051D64"/>
                </a:solidFill>
                <a:latin typeface="Cooper Hewitt"/>
              </a:rPr>
              <a:t>của</a:t>
            </a:r>
            <a:r>
              <a:rPr lang="en-US" sz="2853" dirty="0">
                <a:solidFill>
                  <a:srgbClr val="051D64"/>
                </a:solidFill>
                <a:latin typeface="Cooper Hewitt"/>
              </a:rPr>
              <a:t> </a:t>
            </a:r>
            <a:r>
              <a:rPr lang="en-US" sz="2853" dirty="0" err="1">
                <a:solidFill>
                  <a:srgbClr val="051D64"/>
                </a:solidFill>
                <a:latin typeface="Cooper Hewitt"/>
              </a:rPr>
              <a:t>bài</a:t>
            </a:r>
            <a:r>
              <a:rPr lang="en-US" sz="2853" dirty="0">
                <a:solidFill>
                  <a:srgbClr val="051D64"/>
                </a:solidFill>
                <a:latin typeface="Cooper Hewitt"/>
              </a:rPr>
              <a:t> </a:t>
            </a:r>
            <a:r>
              <a:rPr lang="en-US" sz="2853" dirty="0" err="1">
                <a:solidFill>
                  <a:srgbClr val="051D64"/>
                </a:solidFill>
                <a:latin typeface="Cooper Hewitt"/>
              </a:rPr>
              <a:t>toán</a:t>
            </a:r>
            <a:r>
              <a:rPr lang="en-US" sz="2853" dirty="0">
                <a:solidFill>
                  <a:srgbClr val="051D64"/>
                </a:solidFill>
                <a:latin typeface="Cooper Hewitt"/>
              </a:rPr>
              <a:t> </a:t>
            </a:r>
            <a:r>
              <a:rPr lang="en-US" sz="2853" dirty="0" err="1">
                <a:solidFill>
                  <a:srgbClr val="051D64"/>
                </a:solidFill>
                <a:latin typeface="Cooper Hewitt"/>
              </a:rPr>
              <a:t>hồi</a:t>
            </a:r>
            <a:r>
              <a:rPr lang="en-US" sz="2853" dirty="0">
                <a:solidFill>
                  <a:srgbClr val="051D64"/>
                </a:solidFill>
                <a:latin typeface="Cooper Hewitt"/>
              </a:rPr>
              <a:t> </a:t>
            </a:r>
            <a:r>
              <a:rPr lang="en-US" sz="2853" dirty="0" err="1">
                <a:solidFill>
                  <a:srgbClr val="051D64"/>
                </a:solidFill>
                <a:latin typeface="Cooper Hewitt"/>
              </a:rPr>
              <a:t>quy</a:t>
            </a:r>
            <a:r>
              <a:rPr lang="en-US" sz="2853" dirty="0">
                <a:solidFill>
                  <a:srgbClr val="051D64"/>
                </a:solidFill>
                <a:latin typeface="Cooper Hewitt"/>
              </a:rPr>
              <a:t>).</a:t>
            </a:r>
          </a:p>
          <a:p>
            <a:pPr algn="just">
              <a:lnSpc>
                <a:spcPts val="3424"/>
              </a:lnSpc>
            </a:pPr>
            <a:endParaRPr lang="en-US" sz="2853" dirty="0">
              <a:solidFill>
                <a:srgbClr val="051D64"/>
              </a:solidFill>
              <a:latin typeface="Cooper Hewitt"/>
            </a:endParaRPr>
          </a:p>
          <a:p>
            <a:pPr marL="616047" lvl="1" indent="-308024" algn="just">
              <a:lnSpc>
                <a:spcPts val="3424"/>
              </a:lnSpc>
              <a:buFont typeface="Arial"/>
              <a:buChar char="•"/>
            </a:pPr>
            <a:r>
              <a:rPr lang="en-US" sz="2853" dirty="0" err="1">
                <a:solidFill>
                  <a:srgbClr val="051D64"/>
                </a:solidFill>
                <a:latin typeface="Cooper Hewitt"/>
              </a:rPr>
              <a:t>Dữ</a:t>
            </a:r>
            <a:r>
              <a:rPr lang="en-US" sz="2853" dirty="0">
                <a:solidFill>
                  <a:srgbClr val="051D64"/>
                </a:solidFill>
                <a:latin typeface="Cooper Hewitt"/>
              </a:rPr>
              <a:t> </a:t>
            </a:r>
            <a:r>
              <a:rPr lang="en-US" sz="2853" dirty="0" err="1">
                <a:solidFill>
                  <a:srgbClr val="051D64"/>
                </a:solidFill>
                <a:latin typeface="Cooper Hewitt"/>
              </a:rPr>
              <a:t>liệu</a:t>
            </a:r>
            <a:r>
              <a:rPr lang="en-US" sz="2853" dirty="0">
                <a:solidFill>
                  <a:srgbClr val="051D64"/>
                </a:solidFill>
                <a:latin typeface="Cooper Hewitt"/>
              </a:rPr>
              <a:t> </a:t>
            </a:r>
            <a:r>
              <a:rPr lang="en-US" sz="2853" dirty="0" err="1">
                <a:solidFill>
                  <a:srgbClr val="051D64"/>
                </a:solidFill>
                <a:latin typeface="Cooper Hewitt"/>
              </a:rPr>
              <a:t>trung</a:t>
            </a:r>
            <a:r>
              <a:rPr lang="en-US" sz="2853" dirty="0">
                <a:solidFill>
                  <a:srgbClr val="051D64"/>
                </a:solidFill>
                <a:latin typeface="Cooper Hewitt"/>
              </a:rPr>
              <a:t> </a:t>
            </a:r>
            <a:r>
              <a:rPr lang="en-US" sz="2853" dirty="0" err="1">
                <a:solidFill>
                  <a:srgbClr val="051D64"/>
                </a:solidFill>
                <a:latin typeface="Cooper Hewitt"/>
              </a:rPr>
              <a:t>gian</a:t>
            </a:r>
            <a:r>
              <a:rPr lang="en-US" sz="2853" dirty="0">
                <a:solidFill>
                  <a:srgbClr val="051D64"/>
                </a:solidFill>
                <a:latin typeface="Cooper Hewitt"/>
              </a:rPr>
              <a:t>:</a:t>
            </a:r>
          </a:p>
          <a:p>
            <a:pPr marL="616047" lvl="1" indent="-308024" algn="just">
              <a:lnSpc>
                <a:spcPts val="3424"/>
              </a:lnSpc>
              <a:buFont typeface="Arial"/>
              <a:buChar char="•"/>
            </a:pPr>
            <a:r>
              <a:rPr lang="en-US" sz="2853" dirty="0">
                <a:solidFill>
                  <a:srgbClr val="051D64"/>
                </a:solidFill>
                <a:latin typeface="Cooper Hewitt"/>
              </a:rPr>
              <a:t>Trong </a:t>
            </a:r>
            <a:r>
              <a:rPr lang="en-US" sz="2853" dirty="0" err="1">
                <a:solidFill>
                  <a:srgbClr val="051D64"/>
                </a:solidFill>
                <a:latin typeface="Cooper Hewitt"/>
              </a:rPr>
              <a:t>quá</a:t>
            </a:r>
            <a:r>
              <a:rPr lang="en-US" sz="2853" dirty="0">
                <a:solidFill>
                  <a:srgbClr val="051D64"/>
                </a:solidFill>
                <a:latin typeface="Cooper Hewitt"/>
              </a:rPr>
              <a:t> </a:t>
            </a:r>
            <a:r>
              <a:rPr lang="en-US" sz="2853" dirty="0" err="1">
                <a:solidFill>
                  <a:srgbClr val="051D64"/>
                </a:solidFill>
                <a:latin typeface="Cooper Hewitt"/>
              </a:rPr>
              <a:t>trình</a:t>
            </a:r>
            <a:r>
              <a:rPr lang="en-US" sz="2853" dirty="0">
                <a:solidFill>
                  <a:srgbClr val="051D64"/>
                </a:solidFill>
                <a:latin typeface="Cooper Hewitt"/>
              </a:rPr>
              <a:t> </a:t>
            </a:r>
            <a:r>
              <a:rPr lang="en-US" sz="2853" dirty="0" err="1">
                <a:solidFill>
                  <a:srgbClr val="051D64"/>
                </a:solidFill>
                <a:latin typeface="Cooper Hewitt"/>
              </a:rPr>
              <a:t>lan</a:t>
            </a:r>
            <a:r>
              <a:rPr lang="en-US" sz="2853" dirty="0">
                <a:solidFill>
                  <a:srgbClr val="051D64"/>
                </a:solidFill>
                <a:latin typeface="Cooper Hewitt"/>
              </a:rPr>
              <a:t> </a:t>
            </a:r>
            <a:r>
              <a:rPr lang="en-US" sz="2853" dirty="0" err="1">
                <a:solidFill>
                  <a:srgbClr val="051D64"/>
                </a:solidFill>
                <a:latin typeface="Cooper Hewitt"/>
              </a:rPr>
              <a:t>truyền</a:t>
            </a:r>
            <a:r>
              <a:rPr lang="en-US" sz="2853" dirty="0">
                <a:solidFill>
                  <a:srgbClr val="051D64"/>
                </a:solidFill>
                <a:latin typeface="Cooper Hewitt"/>
              </a:rPr>
              <a:t> </a:t>
            </a:r>
            <a:r>
              <a:rPr lang="en-US" sz="2853" dirty="0" err="1">
                <a:solidFill>
                  <a:srgbClr val="051D64"/>
                </a:solidFill>
                <a:latin typeface="Cooper Hewitt"/>
              </a:rPr>
              <a:t>tiến</a:t>
            </a:r>
            <a:r>
              <a:rPr lang="en-US" sz="2853" dirty="0">
                <a:solidFill>
                  <a:srgbClr val="051D64"/>
                </a:solidFill>
                <a:latin typeface="Cooper Hewitt"/>
              </a:rPr>
              <a:t> (forward propagation), </a:t>
            </a:r>
            <a:r>
              <a:rPr lang="en-US" sz="2853" dirty="0" err="1">
                <a:solidFill>
                  <a:srgbClr val="051D64"/>
                </a:solidFill>
                <a:latin typeface="Cooper Hewitt"/>
              </a:rPr>
              <a:t>mỗi</a:t>
            </a:r>
            <a:r>
              <a:rPr lang="en-US" sz="2853" dirty="0">
                <a:solidFill>
                  <a:srgbClr val="051D64"/>
                </a:solidFill>
                <a:latin typeface="Cooper Hewitt"/>
              </a:rPr>
              <a:t> </a:t>
            </a:r>
            <a:r>
              <a:rPr lang="en-US" sz="2853" dirty="0" err="1">
                <a:solidFill>
                  <a:srgbClr val="051D64"/>
                </a:solidFill>
                <a:latin typeface="Cooper Hewitt"/>
              </a:rPr>
              <a:t>lớp</a:t>
            </a:r>
            <a:r>
              <a:rPr lang="en-US" sz="2853" dirty="0">
                <a:solidFill>
                  <a:srgbClr val="051D64"/>
                </a:solidFill>
                <a:latin typeface="Cooper Hewitt"/>
              </a:rPr>
              <a:t> </a:t>
            </a:r>
            <a:r>
              <a:rPr lang="en-US" sz="2853" dirty="0" err="1">
                <a:solidFill>
                  <a:srgbClr val="051D64"/>
                </a:solidFill>
                <a:latin typeface="Cooper Hewitt"/>
              </a:rPr>
              <a:t>trong</a:t>
            </a:r>
            <a:r>
              <a:rPr lang="en-US" sz="2853" dirty="0">
                <a:solidFill>
                  <a:srgbClr val="051D64"/>
                </a:solidFill>
                <a:latin typeface="Cooper Hewitt"/>
              </a:rPr>
              <a:t> CNNs </a:t>
            </a:r>
            <a:r>
              <a:rPr lang="en-US" sz="2853" dirty="0" err="1">
                <a:solidFill>
                  <a:srgbClr val="051D64"/>
                </a:solidFill>
                <a:latin typeface="Cooper Hewitt"/>
              </a:rPr>
              <a:t>tạo</a:t>
            </a:r>
            <a:r>
              <a:rPr lang="en-US" sz="2853" dirty="0">
                <a:solidFill>
                  <a:srgbClr val="051D64"/>
                </a:solidFill>
                <a:latin typeface="Cooper Hewitt"/>
              </a:rPr>
              <a:t> </a:t>
            </a:r>
            <a:r>
              <a:rPr lang="en-US" sz="2853" dirty="0" err="1">
                <a:solidFill>
                  <a:srgbClr val="051D64"/>
                </a:solidFill>
                <a:latin typeface="Cooper Hewitt"/>
              </a:rPr>
              <a:t>ra</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tensor </a:t>
            </a:r>
            <a:r>
              <a:rPr lang="en-US" sz="2853" dirty="0" err="1">
                <a:solidFill>
                  <a:srgbClr val="051D64"/>
                </a:solidFill>
                <a:latin typeface="Cooper Hewitt"/>
              </a:rPr>
              <a:t>trung</a:t>
            </a:r>
            <a:r>
              <a:rPr lang="en-US" sz="2853" dirty="0">
                <a:solidFill>
                  <a:srgbClr val="051D64"/>
                </a:solidFill>
                <a:latin typeface="Cooper Hewitt"/>
              </a:rPr>
              <a:t> </a:t>
            </a:r>
            <a:r>
              <a:rPr lang="en-US" sz="2853" dirty="0" err="1">
                <a:solidFill>
                  <a:srgbClr val="051D64"/>
                </a:solidFill>
                <a:latin typeface="Cooper Hewitt"/>
              </a:rPr>
              <a:t>gian</a:t>
            </a:r>
            <a:r>
              <a:rPr lang="en-US" sz="2853" dirty="0">
                <a:solidFill>
                  <a:srgbClr val="051D64"/>
                </a:solidFill>
                <a:latin typeface="Cooper Hewitt"/>
              </a:rPr>
              <a:t> </a:t>
            </a:r>
            <a:r>
              <a:rPr lang="en-US" sz="2853" dirty="0" err="1">
                <a:solidFill>
                  <a:srgbClr val="051D64"/>
                </a:solidFill>
                <a:latin typeface="Cooper Hewitt"/>
              </a:rPr>
              <a:t>chứa</a:t>
            </a:r>
            <a:r>
              <a:rPr lang="en-US" sz="2853" dirty="0">
                <a:solidFill>
                  <a:srgbClr val="051D64"/>
                </a:solidFill>
                <a:latin typeface="Cooper Hewitt"/>
              </a:rPr>
              <a:t> </a:t>
            </a:r>
            <a:r>
              <a:rPr lang="en-US" sz="2853" dirty="0" err="1">
                <a:solidFill>
                  <a:srgbClr val="051D64"/>
                </a:solidFill>
                <a:latin typeface="Cooper Hewitt"/>
              </a:rPr>
              <a:t>thông</a:t>
            </a:r>
            <a:r>
              <a:rPr lang="en-US" sz="2853" dirty="0">
                <a:solidFill>
                  <a:srgbClr val="051D64"/>
                </a:solidFill>
                <a:latin typeface="Cooper Hewitt"/>
              </a:rPr>
              <a:t> tin </a:t>
            </a:r>
            <a:r>
              <a:rPr lang="en-US" sz="2853" dirty="0" err="1">
                <a:solidFill>
                  <a:srgbClr val="051D64"/>
                </a:solidFill>
                <a:latin typeface="Cooper Hewitt"/>
              </a:rPr>
              <a:t>được</a:t>
            </a:r>
            <a:r>
              <a:rPr lang="en-US" sz="2853" dirty="0">
                <a:solidFill>
                  <a:srgbClr val="051D64"/>
                </a:solidFill>
                <a:latin typeface="Cooper Hewitt"/>
              </a:rPr>
              <a:t> </a:t>
            </a:r>
            <a:r>
              <a:rPr lang="en-US" sz="2853" dirty="0" err="1">
                <a:solidFill>
                  <a:srgbClr val="051D64"/>
                </a:solidFill>
                <a:latin typeface="Cooper Hewitt"/>
              </a:rPr>
              <a:t>biến</a:t>
            </a:r>
            <a:r>
              <a:rPr lang="en-US" sz="2853" dirty="0">
                <a:solidFill>
                  <a:srgbClr val="051D64"/>
                </a:solidFill>
                <a:latin typeface="Cooper Hewitt"/>
              </a:rPr>
              <a:t> </a:t>
            </a:r>
            <a:r>
              <a:rPr lang="en-US" sz="2853" dirty="0" err="1">
                <a:solidFill>
                  <a:srgbClr val="051D64"/>
                </a:solidFill>
                <a:latin typeface="Cooper Hewitt"/>
              </a:rPr>
              <a:t>đổi</a:t>
            </a:r>
            <a:r>
              <a:rPr lang="en-US" sz="2853" dirty="0">
                <a:solidFill>
                  <a:srgbClr val="051D64"/>
                </a:solidFill>
                <a:latin typeface="Cooper Hewitt"/>
              </a:rPr>
              <a:t> </a:t>
            </a:r>
            <a:r>
              <a:rPr lang="en-US" sz="2853" dirty="0" err="1">
                <a:solidFill>
                  <a:srgbClr val="051D64"/>
                </a:solidFill>
                <a:latin typeface="Cooper Hewitt"/>
              </a:rPr>
              <a:t>từ</a:t>
            </a:r>
            <a:r>
              <a:rPr lang="en-US" sz="2853" dirty="0">
                <a:solidFill>
                  <a:srgbClr val="051D64"/>
                </a:solidFill>
                <a:latin typeface="Cooper Hewitt"/>
              </a:rPr>
              <a:t> </a:t>
            </a:r>
            <a:r>
              <a:rPr lang="en-US" sz="2853" dirty="0" err="1">
                <a:solidFill>
                  <a:srgbClr val="051D64"/>
                </a:solidFill>
                <a:latin typeface="Cooper Hewitt"/>
              </a:rPr>
              <a:t>lớp</a:t>
            </a:r>
            <a:r>
              <a:rPr lang="en-US" sz="2853" dirty="0">
                <a:solidFill>
                  <a:srgbClr val="051D64"/>
                </a:solidFill>
                <a:latin typeface="Cooper Hewitt"/>
              </a:rPr>
              <a:t> </a:t>
            </a:r>
            <a:r>
              <a:rPr lang="en-US" sz="2853" dirty="0" err="1">
                <a:solidFill>
                  <a:srgbClr val="051D64"/>
                </a:solidFill>
                <a:latin typeface="Cooper Hewitt"/>
              </a:rPr>
              <a:t>trước</a:t>
            </a:r>
            <a:r>
              <a:rPr lang="en-US" sz="2853" dirty="0">
                <a:solidFill>
                  <a:srgbClr val="051D64"/>
                </a:solidFill>
                <a:latin typeface="Cooper Hewitt"/>
              </a:rPr>
              <a:t> </a:t>
            </a:r>
            <a:r>
              <a:rPr lang="en-US" sz="2853" dirty="0" err="1">
                <a:solidFill>
                  <a:srgbClr val="051D64"/>
                </a:solidFill>
                <a:latin typeface="Cooper Hewitt"/>
              </a:rPr>
              <a:t>đó</a:t>
            </a:r>
            <a:r>
              <a:rPr lang="en-US" sz="2853" dirty="0">
                <a:solidFill>
                  <a:srgbClr val="051D64"/>
                </a:solidFill>
                <a:latin typeface="Cooper Hewitt"/>
              </a:rPr>
              <a:t>. </a:t>
            </a:r>
            <a:r>
              <a:rPr lang="en-US" sz="2853" dirty="0" err="1">
                <a:solidFill>
                  <a:srgbClr val="051D64"/>
                </a:solidFill>
                <a:latin typeface="Cooper Hewitt"/>
              </a:rPr>
              <a:t>Các</a:t>
            </a:r>
            <a:r>
              <a:rPr lang="en-US" sz="2853" dirty="0">
                <a:solidFill>
                  <a:srgbClr val="051D64"/>
                </a:solidFill>
                <a:latin typeface="Cooper Hewitt"/>
              </a:rPr>
              <a:t> tensor </a:t>
            </a:r>
            <a:r>
              <a:rPr lang="en-US" sz="2853" dirty="0" err="1">
                <a:solidFill>
                  <a:srgbClr val="051D64"/>
                </a:solidFill>
                <a:latin typeface="Cooper Hewitt"/>
              </a:rPr>
              <a:t>này</a:t>
            </a:r>
            <a:r>
              <a:rPr lang="en-US" sz="2853" dirty="0">
                <a:solidFill>
                  <a:srgbClr val="051D64"/>
                </a:solidFill>
                <a:latin typeface="Cooper Hewitt"/>
              </a:rPr>
              <a:t> </a:t>
            </a:r>
            <a:r>
              <a:rPr lang="en-US" sz="2853" dirty="0" err="1">
                <a:solidFill>
                  <a:srgbClr val="051D64"/>
                </a:solidFill>
                <a:latin typeface="Cooper Hewitt"/>
              </a:rPr>
              <a:t>chứa</a:t>
            </a:r>
            <a:r>
              <a:rPr lang="en-US" sz="2853" dirty="0">
                <a:solidFill>
                  <a:srgbClr val="051D64"/>
                </a:solidFill>
                <a:latin typeface="Cooper Hewitt"/>
              </a:rPr>
              <a:t> </a:t>
            </a:r>
            <a:r>
              <a:rPr lang="en-US" sz="2853" dirty="0" err="1">
                <a:solidFill>
                  <a:srgbClr val="051D64"/>
                </a:solidFill>
                <a:latin typeface="Cooper Hewitt"/>
              </a:rPr>
              <a:t>thông</a:t>
            </a:r>
            <a:r>
              <a:rPr lang="en-US" sz="2853" dirty="0">
                <a:solidFill>
                  <a:srgbClr val="051D64"/>
                </a:solidFill>
                <a:latin typeface="Cooper Hewitt"/>
              </a:rPr>
              <a:t> tin </a:t>
            </a:r>
            <a:r>
              <a:rPr lang="en-US" sz="2853" dirty="0" err="1">
                <a:solidFill>
                  <a:srgbClr val="051D64"/>
                </a:solidFill>
                <a:latin typeface="Cooper Hewitt"/>
              </a:rPr>
              <a:t>về</a:t>
            </a:r>
            <a:r>
              <a:rPr lang="en-US" sz="2853" dirty="0">
                <a:solidFill>
                  <a:srgbClr val="051D64"/>
                </a:solidFill>
                <a:latin typeface="Cooper Hewitt"/>
              </a:rPr>
              <a:t> </a:t>
            </a:r>
            <a:r>
              <a:rPr lang="en-US" sz="2853" dirty="0" err="1">
                <a:solidFill>
                  <a:srgbClr val="051D64"/>
                </a:solidFill>
                <a:latin typeface="Cooper Hewitt"/>
              </a:rPr>
              <a:t>đặc</a:t>
            </a:r>
            <a:r>
              <a:rPr lang="en-US" sz="2853" dirty="0">
                <a:solidFill>
                  <a:srgbClr val="051D64"/>
                </a:solidFill>
                <a:latin typeface="Cooper Hewitt"/>
              </a:rPr>
              <a:t> </a:t>
            </a:r>
            <a:r>
              <a:rPr lang="en-US" sz="2853" dirty="0" err="1">
                <a:solidFill>
                  <a:srgbClr val="051D64"/>
                </a:solidFill>
                <a:latin typeface="Cooper Hewitt"/>
              </a:rPr>
              <a:t>trưng</a:t>
            </a:r>
            <a:r>
              <a:rPr lang="en-US" sz="2853" dirty="0">
                <a:solidFill>
                  <a:srgbClr val="051D64"/>
                </a:solidFill>
                <a:latin typeface="Cooper Hewitt"/>
              </a:rPr>
              <a:t> </a:t>
            </a:r>
            <a:r>
              <a:rPr lang="en-US" sz="2853" dirty="0" err="1">
                <a:solidFill>
                  <a:srgbClr val="051D64"/>
                </a:solidFill>
                <a:latin typeface="Cooper Hewitt"/>
              </a:rPr>
              <a:t>được</a:t>
            </a:r>
            <a:r>
              <a:rPr lang="en-US" sz="2853" dirty="0">
                <a:solidFill>
                  <a:srgbClr val="051D64"/>
                </a:solidFill>
                <a:latin typeface="Cooper Hewitt"/>
              </a:rPr>
              <a:t> </a:t>
            </a:r>
            <a:r>
              <a:rPr lang="en-US" sz="2853" dirty="0" err="1">
                <a:solidFill>
                  <a:srgbClr val="051D64"/>
                </a:solidFill>
                <a:latin typeface="Cooper Hewitt"/>
              </a:rPr>
              <a:t>học</a:t>
            </a:r>
            <a:r>
              <a:rPr lang="en-US" sz="2853" dirty="0">
                <a:solidFill>
                  <a:srgbClr val="051D64"/>
                </a:solidFill>
                <a:latin typeface="Cooper Hewitt"/>
              </a:rPr>
              <a:t> </a:t>
            </a:r>
            <a:r>
              <a:rPr lang="en-US" sz="2853" dirty="0" err="1">
                <a:solidFill>
                  <a:srgbClr val="051D64"/>
                </a:solidFill>
                <a:latin typeface="Cooper Hewitt"/>
              </a:rPr>
              <a:t>được</a:t>
            </a:r>
            <a:r>
              <a:rPr lang="en-US" sz="2853" dirty="0">
                <a:solidFill>
                  <a:srgbClr val="051D64"/>
                </a:solidFill>
                <a:latin typeface="Cooper Hewitt"/>
              </a:rPr>
              <a:t> </a:t>
            </a:r>
            <a:r>
              <a:rPr lang="en-US" sz="2853" dirty="0" err="1">
                <a:solidFill>
                  <a:srgbClr val="051D64"/>
                </a:solidFill>
                <a:latin typeface="Cooper Hewitt"/>
              </a:rPr>
              <a:t>từ</a:t>
            </a:r>
            <a:r>
              <a:rPr lang="en-US" sz="2853" dirty="0">
                <a:solidFill>
                  <a:srgbClr val="051D64"/>
                </a:solidFill>
                <a:latin typeface="Cooper Hewitt"/>
              </a:rPr>
              <a:t> </a:t>
            </a:r>
            <a:r>
              <a:rPr lang="en-US" sz="2853" dirty="0" err="1">
                <a:solidFill>
                  <a:srgbClr val="051D64"/>
                </a:solidFill>
                <a:latin typeface="Cooper Hewitt"/>
              </a:rPr>
              <a:t>dữ</a:t>
            </a:r>
            <a:r>
              <a:rPr lang="en-US" sz="2853" dirty="0">
                <a:solidFill>
                  <a:srgbClr val="051D64"/>
                </a:solidFill>
                <a:latin typeface="Cooper Hewitt"/>
              </a:rPr>
              <a:t> </a:t>
            </a:r>
            <a:r>
              <a:rPr lang="en-US" sz="2853" dirty="0" err="1">
                <a:solidFill>
                  <a:srgbClr val="051D64"/>
                </a:solidFill>
                <a:latin typeface="Cooper Hewitt"/>
              </a:rPr>
              <a:t>liệu</a:t>
            </a:r>
            <a:r>
              <a:rPr lang="en-US" sz="2853" dirty="0">
                <a:solidFill>
                  <a:srgbClr val="051D64"/>
                </a:solidFill>
                <a:latin typeface="Cooper Hewitt"/>
              </a:rPr>
              <a:t> </a:t>
            </a:r>
            <a:r>
              <a:rPr lang="en-US" sz="2853" dirty="0" err="1">
                <a:solidFill>
                  <a:srgbClr val="051D64"/>
                </a:solidFill>
                <a:latin typeface="Cooper Hewitt"/>
              </a:rPr>
              <a:t>đầu</a:t>
            </a:r>
            <a:r>
              <a:rPr lang="en-US" sz="2853" dirty="0">
                <a:solidFill>
                  <a:srgbClr val="051D64"/>
                </a:solidFill>
                <a:latin typeface="Cooper Hewitt"/>
              </a:rPr>
              <a:t> </a:t>
            </a:r>
            <a:r>
              <a:rPr lang="en-US" sz="2853" dirty="0" err="1">
                <a:solidFill>
                  <a:srgbClr val="051D64"/>
                </a:solidFill>
                <a:latin typeface="Cooper Hewitt"/>
              </a:rPr>
              <a:t>vào</a:t>
            </a:r>
            <a:r>
              <a:rPr lang="en-US" sz="2853" dirty="0">
                <a:solidFill>
                  <a:srgbClr val="051D64"/>
                </a:solidFill>
                <a:latin typeface="Cooper Hewitt"/>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p:nvPr/>
        </p:nvGrpSpPr>
        <p:grpSpPr>
          <a:xfrm>
            <a:off x="5859446" y="9125412"/>
            <a:ext cx="6132387" cy="3086100"/>
            <a:chOff x="0" y="0"/>
            <a:chExt cx="1615114" cy="812800"/>
          </a:xfrm>
        </p:grpSpPr>
        <p:sp>
          <p:nvSpPr>
            <p:cNvPr id="3" name="Freeform 3"/>
            <p:cNvSpPr/>
            <p:nvPr/>
          </p:nvSpPr>
          <p:spPr>
            <a:xfrm>
              <a:off x="0" y="0"/>
              <a:ext cx="1615114" cy="812800"/>
            </a:xfrm>
            <a:custGeom>
              <a:avLst/>
              <a:gdLst/>
              <a:ahLst/>
              <a:cxnLst/>
              <a:rect l="l" t="t" r="r" b="b"/>
              <a:pathLst>
                <a:path w="1615114" h="812800">
                  <a:moveTo>
                    <a:pt x="0" y="0"/>
                  </a:moveTo>
                  <a:lnTo>
                    <a:pt x="1615114" y="0"/>
                  </a:lnTo>
                  <a:lnTo>
                    <a:pt x="1615114" y="812800"/>
                  </a:lnTo>
                  <a:lnTo>
                    <a:pt x="0" y="812800"/>
                  </a:lnTo>
                  <a:close/>
                </a:path>
              </a:pathLst>
            </a:custGeom>
            <a:solidFill>
              <a:srgbClr val="5A6C99"/>
            </a:solidFill>
          </p:spPr>
        </p:sp>
        <p:sp>
          <p:nvSpPr>
            <p:cNvPr id="4" name="TextBox 4"/>
            <p:cNvSpPr txBox="1"/>
            <p:nvPr/>
          </p:nvSpPr>
          <p:spPr>
            <a:xfrm>
              <a:off x="0" y="-66675"/>
              <a:ext cx="1615114" cy="879475"/>
            </a:xfrm>
            <a:prstGeom prst="rect">
              <a:avLst/>
            </a:prstGeom>
          </p:spPr>
          <p:txBody>
            <a:bodyPr lIns="50800" tIns="50800" rIns="50800" bIns="50800" rtlCol="0" anchor="ctr"/>
            <a:lstStyle/>
            <a:p>
              <a:pPr algn="ctr">
                <a:lnSpc>
                  <a:spcPts val="2999"/>
                </a:lnSpc>
              </a:pPr>
              <a:endParaRPr/>
            </a:p>
          </p:txBody>
        </p:sp>
      </p:grpSp>
      <p:sp>
        <p:nvSpPr>
          <p:cNvPr id="5" name="Freeform 5"/>
          <p:cNvSpPr/>
          <p:nvPr/>
        </p:nvSpPr>
        <p:spPr>
          <a:xfrm flipH="1" flipV="1">
            <a:off x="11413125" y="7921996"/>
            <a:ext cx="6874875" cy="2672608"/>
          </a:xfrm>
          <a:custGeom>
            <a:avLst/>
            <a:gdLst/>
            <a:ahLst/>
            <a:cxnLst/>
            <a:rect l="l" t="t" r="r" b="b"/>
            <a:pathLst>
              <a:path w="6874875" h="2672608">
                <a:moveTo>
                  <a:pt x="6874875" y="2672608"/>
                </a:moveTo>
                <a:lnTo>
                  <a:pt x="0" y="2672608"/>
                </a:lnTo>
                <a:lnTo>
                  <a:pt x="0" y="0"/>
                </a:lnTo>
                <a:lnTo>
                  <a:pt x="6874875" y="0"/>
                </a:lnTo>
                <a:lnTo>
                  <a:pt x="6874875" y="2672608"/>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6011846" y="9435132"/>
            <a:ext cx="6132387" cy="2928780"/>
            <a:chOff x="0" y="0"/>
            <a:chExt cx="1615114" cy="771366"/>
          </a:xfrm>
        </p:grpSpPr>
        <p:sp>
          <p:nvSpPr>
            <p:cNvPr id="7" name="Freeform 7"/>
            <p:cNvSpPr/>
            <p:nvPr/>
          </p:nvSpPr>
          <p:spPr>
            <a:xfrm>
              <a:off x="0" y="0"/>
              <a:ext cx="1615114" cy="771366"/>
            </a:xfrm>
            <a:custGeom>
              <a:avLst/>
              <a:gdLst/>
              <a:ahLst/>
              <a:cxnLst/>
              <a:rect l="l" t="t" r="r" b="b"/>
              <a:pathLst>
                <a:path w="1615114" h="771366">
                  <a:moveTo>
                    <a:pt x="0" y="0"/>
                  </a:moveTo>
                  <a:lnTo>
                    <a:pt x="1615114" y="0"/>
                  </a:lnTo>
                  <a:lnTo>
                    <a:pt x="1615114" y="771366"/>
                  </a:lnTo>
                  <a:lnTo>
                    <a:pt x="0" y="771366"/>
                  </a:lnTo>
                  <a:close/>
                </a:path>
              </a:pathLst>
            </a:custGeom>
            <a:solidFill>
              <a:srgbClr val="051D64"/>
            </a:solidFill>
          </p:spPr>
        </p:sp>
        <p:sp>
          <p:nvSpPr>
            <p:cNvPr id="8" name="TextBox 8"/>
            <p:cNvSpPr txBox="1"/>
            <p:nvPr/>
          </p:nvSpPr>
          <p:spPr>
            <a:xfrm>
              <a:off x="0" y="-66675"/>
              <a:ext cx="1615114" cy="838041"/>
            </a:xfrm>
            <a:prstGeom prst="rect">
              <a:avLst/>
            </a:prstGeom>
          </p:spPr>
          <p:txBody>
            <a:bodyPr lIns="50800" tIns="50800" rIns="50800" bIns="50800" rtlCol="0" anchor="ctr"/>
            <a:lstStyle/>
            <a:p>
              <a:pPr algn="ctr">
                <a:lnSpc>
                  <a:spcPts val="2999"/>
                </a:lnSpc>
              </a:pPr>
              <a:endParaRPr/>
            </a:p>
          </p:txBody>
        </p:sp>
      </p:grpSp>
      <p:sp>
        <p:nvSpPr>
          <p:cNvPr id="9" name="Freeform 9"/>
          <p:cNvSpPr/>
          <p:nvPr/>
        </p:nvSpPr>
        <p:spPr>
          <a:xfrm flipV="1">
            <a:off x="0" y="7921996"/>
            <a:ext cx="6874875" cy="2672608"/>
          </a:xfrm>
          <a:custGeom>
            <a:avLst/>
            <a:gdLst/>
            <a:ahLst/>
            <a:cxnLst/>
            <a:rect l="l" t="t" r="r" b="b"/>
            <a:pathLst>
              <a:path w="6874875" h="2672608">
                <a:moveTo>
                  <a:pt x="0" y="2672608"/>
                </a:moveTo>
                <a:lnTo>
                  <a:pt x="6874875" y="2672608"/>
                </a:lnTo>
                <a:lnTo>
                  <a:pt x="6874875" y="0"/>
                </a:lnTo>
                <a:lnTo>
                  <a:pt x="0" y="0"/>
                </a:lnTo>
                <a:lnTo>
                  <a:pt x="0" y="267260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631241" y="914813"/>
            <a:ext cx="15025518" cy="971550"/>
          </a:xfrm>
          <a:prstGeom prst="rect">
            <a:avLst/>
          </a:prstGeom>
        </p:spPr>
        <p:txBody>
          <a:bodyPr lIns="0" tIns="0" rIns="0" bIns="0" rtlCol="0" anchor="t">
            <a:spAutoFit/>
          </a:bodyPr>
          <a:lstStyle/>
          <a:p>
            <a:pPr algn="ctr">
              <a:lnSpc>
                <a:spcPts val="7679"/>
              </a:lnSpc>
            </a:pPr>
            <a:r>
              <a:rPr lang="en-US" sz="6399" dirty="0">
                <a:solidFill>
                  <a:srgbClr val="051D64"/>
                </a:solidFill>
                <a:latin typeface="Oswald Bold"/>
              </a:rPr>
              <a:t>KẾT QUẢ</a:t>
            </a:r>
          </a:p>
        </p:txBody>
      </p:sp>
      <p:grpSp>
        <p:nvGrpSpPr>
          <p:cNvPr id="11" name="Group 11"/>
          <p:cNvGrpSpPr/>
          <p:nvPr/>
        </p:nvGrpSpPr>
        <p:grpSpPr>
          <a:xfrm>
            <a:off x="-2092574" y="203469"/>
            <a:ext cx="5952668" cy="959850"/>
            <a:chOff x="0" y="0"/>
            <a:chExt cx="812800" cy="131062"/>
          </a:xfrm>
        </p:grpSpPr>
        <p:sp>
          <p:nvSpPr>
            <p:cNvPr id="12" name="Freeform 12"/>
            <p:cNvSpPr/>
            <p:nvPr/>
          </p:nvSpPr>
          <p:spPr>
            <a:xfrm>
              <a:off x="0" y="0"/>
              <a:ext cx="812800" cy="131062"/>
            </a:xfrm>
            <a:custGeom>
              <a:avLst/>
              <a:gdLst/>
              <a:ahLst/>
              <a:cxnLst/>
              <a:rect l="l" t="t" r="r" b="b"/>
              <a:pathLst>
                <a:path w="812800" h="131062">
                  <a:moveTo>
                    <a:pt x="203200" y="0"/>
                  </a:moveTo>
                  <a:lnTo>
                    <a:pt x="812800" y="0"/>
                  </a:lnTo>
                  <a:lnTo>
                    <a:pt x="609600" y="131062"/>
                  </a:lnTo>
                  <a:lnTo>
                    <a:pt x="0" y="131062"/>
                  </a:lnTo>
                  <a:lnTo>
                    <a:pt x="203200" y="0"/>
                  </a:lnTo>
                  <a:close/>
                </a:path>
              </a:pathLst>
            </a:custGeom>
            <a:solidFill>
              <a:srgbClr val="5A6C99"/>
            </a:solidFill>
          </p:spPr>
        </p:sp>
        <p:sp>
          <p:nvSpPr>
            <p:cNvPr id="13" name="TextBox 13"/>
            <p:cNvSpPr txBox="1"/>
            <p:nvPr/>
          </p:nvSpPr>
          <p:spPr>
            <a:xfrm>
              <a:off x="101600" y="-38100"/>
              <a:ext cx="609600" cy="16916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092574" y="-180384"/>
            <a:ext cx="5952668" cy="959850"/>
            <a:chOff x="0" y="0"/>
            <a:chExt cx="812800" cy="131062"/>
          </a:xfrm>
        </p:grpSpPr>
        <p:sp>
          <p:nvSpPr>
            <p:cNvPr id="15" name="Freeform 15"/>
            <p:cNvSpPr/>
            <p:nvPr/>
          </p:nvSpPr>
          <p:spPr>
            <a:xfrm>
              <a:off x="0" y="0"/>
              <a:ext cx="812800" cy="131062"/>
            </a:xfrm>
            <a:custGeom>
              <a:avLst/>
              <a:gdLst/>
              <a:ahLst/>
              <a:cxnLst/>
              <a:rect l="l" t="t" r="r" b="b"/>
              <a:pathLst>
                <a:path w="812800" h="131062">
                  <a:moveTo>
                    <a:pt x="203200" y="0"/>
                  </a:moveTo>
                  <a:lnTo>
                    <a:pt x="812800" y="0"/>
                  </a:lnTo>
                  <a:lnTo>
                    <a:pt x="609600" y="131062"/>
                  </a:lnTo>
                  <a:lnTo>
                    <a:pt x="0" y="131062"/>
                  </a:lnTo>
                  <a:lnTo>
                    <a:pt x="203200" y="0"/>
                  </a:lnTo>
                  <a:close/>
                </a:path>
              </a:pathLst>
            </a:custGeom>
            <a:solidFill>
              <a:srgbClr val="051D64"/>
            </a:solidFill>
          </p:spPr>
        </p:sp>
        <p:sp>
          <p:nvSpPr>
            <p:cNvPr id="16" name="TextBox 16"/>
            <p:cNvSpPr txBox="1"/>
            <p:nvPr/>
          </p:nvSpPr>
          <p:spPr>
            <a:xfrm>
              <a:off x="101600" y="-38100"/>
              <a:ext cx="609600" cy="169162"/>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631241" y="1886363"/>
            <a:ext cx="5886918" cy="3525015"/>
          </a:xfrm>
          <a:custGeom>
            <a:avLst/>
            <a:gdLst/>
            <a:ahLst/>
            <a:cxnLst/>
            <a:rect l="l" t="t" r="r" b="b"/>
            <a:pathLst>
              <a:path w="5886918" h="3525015">
                <a:moveTo>
                  <a:pt x="0" y="0"/>
                </a:moveTo>
                <a:lnTo>
                  <a:pt x="5886918" y="0"/>
                </a:lnTo>
                <a:lnTo>
                  <a:pt x="5886918" y="3525015"/>
                </a:lnTo>
                <a:lnTo>
                  <a:pt x="0" y="3525015"/>
                </a:lnTo>
                <a:lnTo>
                  <a:pt x="0" y="0"/>
                </a:lnTo>
                <a:close/>
              </a:path>
            </a:pathLst>
          </a:custGeom>
          <a:blipFill>
            <a:blip r:embed="rId5"/>
            <a:stretch>
              <a:fillRect/>
            </a:stretch>
          </a:blipFill>
        </p:spPr>
      </p:sp>
      <p:sp>
        <p:nvSpPr>
          <p:cNvPr id="18" name="Freeform 18"/>
          <p:cNvSpPr/>
          <p:nvPr/>
        </p:nvSpPr>
        <p:spPr>
          <a:xfrm>
            <a:off x="10741448" y="1886363"/>
            <a:ext cx="5915311" cy="3525015"/>
          </a:xfrm>
          <a:custGeom>
            <a:avLst/>
            <a:gdLst/>
            <a:ahLst/>
            <a:cxnLst/>
            <a:rect l="l" t="t" r="r" b="b"/>
            <a:pathLst>
              <a:path w="5915311" h="3525015">
                <a:moveTo>
                  <a:pt x="0" y="0"/>
                </a:moveTo>
                <a:lnTo>
                  <a:pt x="5915311" y="0"/>
                </a:lnTo>
                <a:lnTo>
                  <a:pt x="5915311" y="3525015"/>
                </a:lnTo>
                <a:lnTo>
                  <a:pt x="0" y="3525015"/>
                </a:lnTo>
                <a:lnTo>
                  <a:pt x="0" y="0"/>
                </a:lnTo>
                <a:close/>
              </a:path>
            </a:pathLst>
          </a:custGeom>
          <a:blipFill>
            <a:blip r:embed="rId6"/>
            <a:stretch>
              <a:fillRect/>
            </a:stretch>
          </a:blipFill>
        </p:spPr>
      </p:sp>
      <p:sp>
        <p:nvSpPr>
          <p:cNvPr id="19" name="Freeform 19"/>
          <p:cNvSpPr/>
          <p:nvPr/>
        </p:nvSpPr>
        <p:spPr>
          <a:xfrm>
            <a:off x="1631241" y="5544728"/>
            <a:ext cx="5886918" cy="3144418"/>
          </a:xfrm>
          <a:custGeom>
            <a:avLst/>
            <a:gdLst/>
            <a:ahLst/>
            <a:cxnLst/>
            <a:rect l="l" t="t" r="r" b="b"/>
            <a:pathLst>
              <a:path w="5886918" h="3144418">
                <a:moveTo>
                  <a:pt x="0" y="0"/>
                </a:moveTo>
                <a:lnTo>
                  <a:pt x="5886918" y="0"/>
                </a:lnTo>
                <a:lnTo>
                  <a:pt x="5886918" y="3144417"/>
                </a:lnTo>
                <a:lnTo>
                  <a:pt x="0" y="3144417"/>
                </a:lnTo>
                <a:lnTo>
                  <a:pt x="0" y="0"/>
                </a:lnTo>
                <a:close/>
              </a:path>
            </a:pathLst>
          </a:custGeom>
          <a:blipFill>
            <a:blip r:embed="rId7"/>
            <a:stretch>
              <a:fillRect/>
            </a:stretch>
          </a:blipFill>
        </p:spPr>
      </p:sp>
      <p:sp>
        <p:nvSpPr>
          <p:cNvPr id="20" name="Freeform 20"/>
          <p:cNvSpPr/>
          <p:nvPr/>
        </p:nvSpPr>
        <p:spPr>
          <a:xfrm>
            <a:off x="10741448" y="5544728"/>
            <a:ext cx="5915311" cy="3144418"/>
          </a:xfrm>
          <a:custGeom>
            <a:avLst/>
            <a:gdLst/>
            <a:ahLst/>
            <a:cxnLst/>
            <a:rect l="l" t="t" r="r" b="b"/>
            <a:pathLst>
              <a:path w="5915311" h="3144418">
                <a:moveTo>
                  <a:pt x="0" y="0"/>
                </a:moveTo>
                <a:lnTo>
                  <a:pt x="5915311" y="0"/>
                </a:lnTo>
                <a:lnTo>
                  <a:pt x="5915311" y="3144417"/>
                </a:lnTo>
                <a:lnTo>
                  <a:pt x="0" y="3144417"/>
                </a:lnTo>
                <a:lnTo>
                  <a:pt x="0" y="0"/>
                </a:lnTo>
                <a:close/>
              </a:path>
            </a:pathLst>
          </a:custGeom>
          <a:blipFill>
            <a:blip r:embed="rId8"/>
            <a:stretch>
              <a:fillRect t="-20865" b="-11039"/>
            </a:stretch>
          </a:blipFill>
        </p:spPr>
      </p:sp>
      <p:sp>
        <p:nvSpPr>
          <p:cNvPr id="21" name="TextBox 21"/>
          <p:cNvSpPr txBox="1"/>
          <p:nvPr/>
        </p:nvSpPr>
        <p:spPr>
          <a:xfrm>
            <a:off x="13011683" y="2225210"/>
            <a:ext cx="611535" cy="438150"/>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Cooper Hewitt"/>
              </a:rPr>
              <a:t>bear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p:nvPr/>
        </p:nvGrpSpPr>
        <p:grpSpPr>
          <a:xfrm>
            <a:off x="-836748" y="-317503"/>
            <a:ext cx="22406886" cy="834714"/>
            <a:chOff x="0" y="0"/>
            <a:chExt cx="5901402" cy="219842"/>
          </a:xfrm>
        </p:grpSpPr>
        <p:sp>
          <p:nvSpPr>
            <p:cNvPr id="3" name="Freeform 3"/>
            <p:cNvSpPr/>
            <p:nvPr/>
          </p:nvSpPr>
          <p:spPr>
            <a:xfrm>
              <a:off x="0" y="0"/>
              <a:ext cx="5901402" cy="219842"/>
            </a:xfrm>
            <a:custGeom>
              <a:avLst/>
              <a:gdLst/>
              <a:ahLst/>
              <a:cxnLst/>
              <a:rect l="l" t="t" r="r" b="b"/>
              <a:pathLst>
                <a:path w="5901402" h="219842">
                  <a:moveTo>
                    <a:pt x="0" y="0"/>
                  </a:moveTo>
                  <a:lnTo>
                    <a:pt x="5901402" y="0"/>
                  </a:lnTo>
                  <a:lnTo>
                    <a:pt x="5901402" y="219842"/>
                  </a:lnTo>
                  <a:lnTo>
                    <a:pt x="0" y="219842"/>
                  </a:lnTo>
                  <a:close/>
                </a:path>
              </a:pathLst>
            </a:custGeom>
            <a:solidFill>
              <a:srgbClr val="051D64"/>
            </a:solidFill>
          </p:spPr>
        </p:sp>
        <p:sp>
          <p:nvSpPr>
            <p:cNvPr id="4" name="TextBox 4"/>
            <p:cNvSpPr txBox="1"/>
            <p:nvPr/>
          </p:nvSpPr>
          <p:spPr>
            <a:xfrm>
              <a:off x="0" y="-38100"/>
              <a:ext cx="5901402" cy="25794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a:off x="14195093" y="9321007"/>
            <a:ext cx="6128414" cy="2288499"/>
          </a:xfrm>
          <a:custGeom>
            <a:avLst/>
            <a:gdLst/>
            <a:ahLst/>
            <a:cxnLst/>
            <a:rect l="l" t="t" r="r" b="b"/>
            <a:pathLst>
              <a:path w="6128414" h="2288499">
                <a:moveTo>
                  <a:pt x="6128414" y="0"/>
                </a:moveTo>
                <a:lnTo>
                  <a:pt x="0" y="0"/>
                </a:lnTo>
                <a:lnTo>
                  <a:pt x="0" y="2288499"/>
                </a:lnTo>
                <a:lnTo>
                  <a:pt x="6128414" y="2288499"/>
                </a:lnTo>
                <a:lnTo>
                  <a:pt x="6128414" y="0"/>
                </a:lnTo>
                <a:close/>
              </a:path>
            </a:pathLst>
          </a:custGeom>
          <a:blipFill>
            <a:blip r:embed="rId2">
              <a:extLst>
                <a:ext uri="{96DAC541-7B7A-43D3-8B79-37D633B846F1}">
                  <asvg:svgBlip xmlns:asvg="http://schemas.microsoft.com/office/drawing/2016/SVG/main" r:embed="rId3"/>
                </a:ext>
              </a:extLst>
            </a:blip>
            <a:stretch>
              <a:fillRect r="-103224"/>
            </a:stretch>
          </a:blipFill>
        </p:spPr>
      </p:sp>
      <p:grpSp>
        <p:nvGrpSpPr>
          <p:cNvPr id="6" name="Group 6"/>
          <p:cNvGrpSpPr>
            <a:grpSpLocks noChangeAspect="1"/>
          </p:cNvGrpSpPr>
          <p:nvPr/>
        </p:nvGrpSpPr>
        <p:grpSpPr>
          <a:xfrm>
            <a:off x="1028700" y="1670052"/>
            <a:ext cx="5121064" cy="7588248"/>
            <a:chOff x="0" y="0"/>
            <a:chExt cx="3727450" cy="5523230"/>
          </a:xfrm>
        </p:grpSpPr>
        <p:sp>
          <p:nvSpPr>
            <p:cNvPr id="7" name="Freeform 7"/>
            <p:cNvSpPr/>
            <p:nvPr/>
          </p:nvSpPr>
          <p:spPr>
            <a:xfrm>
              <a:off x="63500" y="63500"/>
              <a:ext cx="3600450" cy="5396230"/>
            </a:xfrm>
            <a:custGeom>
              <a:avLst/>
              <a:gdLst/>
              <a:ahLst/>
              <a:cxnLst/>
              <a:rect l="l" t="t" r="r" b="b"/>
              <a:pathLst>
                <a:path w="3600450" h="5396230">
                  <a:moveTo>
                    <a:pt x="0" y="0"/>
                  </a:moveTo>
                  <a:lnTo>
                    <a:pt x="3600450" y="0"/>
                  </a:lnTo>
                  <a:lnTo>
                    <a:pt x="3600450" y="5396230"/>
                  </a:lnTo>
                  <a:lnTo>
                    <a:pt x="0" y="5396230"/>
                  </a:lnTo>
                  <a:close/>
                </a:path>
              </a:pathLst>
            </a:custGeom>
            <a:blipFill>
              <a:blip r:embed="rId4"/>
              <a:stretch>
                <a:fillRect l="-10503" r="-114452"/>
              </a:stretch>
            </a:blipFill>
          </p:spPr>
        </p:sp>
        <p:sp>
          <p:nvSpPr>
            <p:cNvPr id="8" name="Freeform 8"/>
            <p:cNvSpPr/>
            <p:nvPr/>
          </p:nvSpPr>
          <p:spPr>
            <a:xfrm>
              <a:off x="0" y="0"/>
              <a:ext cx="3727450" cy="5523230"/>
            </a:xfrm>
            <a:custGeom>
              <a:avLst/>
              <a:gdLst/>
              <a:ahLst/>
              <a:cxnLst/>
              <a:rect l="l" t="t" r="r" b="b"/>
              <a:pathLst>
                <a:path w="3727450" h="5523230">
                  <a:moveTo>
                    <a:pt x="3727450" y="5523230"/>
                  </a:moveTo>
                  <a:lnTo>
                    <a:pt x="0" y="5523230"/>
                  </a:lnTo>
                  <a:lnTo>
                    <a:pt x="0" y="0"/>
                  </a:lnTo>
                  <a:lnTo>
                    <a:pt x="3727450" y="0"/>
                  </a:lnTo>
                  <a:lnTo>
                    <a:pt x="3727450" y="5523230"/>
                  </a:lnTo>
                  <a:close/>
                  <a:moveTo>
                    <a:pt x="127000" y="5396230"/>
                  </a:moveTo>
                  <a:lnTo>
                    <a:pt x="3600450" y="5396230"/>
                  </a:lnTo>
                  <a:lnTo>
                    <a:pt x="3600450" y="127000"/>
                  </a:lnTo>
                  <a:lnTo>
                    <a:pt x="127000" y="127000"/>
                  </a:lnTo>
                  <a:lnTo>
                    <a:pt x="127000" y="5396230"/>
                  </a:lnTo>
                  <a:close/>
                </a:path>
              </a:pathLst>
            </a:custGeom>
            <a:solidFill>
              <a:srgbClr val="F9B680"/>
            </a:solidFill>
          </p:spPr>
        </p:sp>
      </p:grpSp>
      <p:sp>
        <p:nvSpPr>
          <p:cNvPr id="9" name="AutoShape 9"/>
          <p:cNvSpPr/>
          <p:nvPr/>
        </p:nvSpPr>
        <p:spPr>
          <a:xfrm>
            <a:off x="800274" y="297741"/>
            <a:ext cx="375086" cy="438940"/>
          </a:xfrm>
          <a:prstGeom prst="line">
            <a:avLst/>
          </a:prstGeom>
          <a:ln w="66675" cap="flat">
            <a:solidFill>
              <a:srgbClr val="F9B680"/>
            </a:solidFill>
            <a:prstDash val="solid"/>
            <a:headEnd type="none" w="sm" len="sm"/>
            <a:tailEnd type="none" w="sm" len="sm"/>
          </a:ln>
        </p:spPr>
      </p:sp>
      <p:sp>
        <p:nvSpPr>
          <p:cNvPr id="10" name="AutoShape 10"/>
          <p:cNvSpPr/>
          <p:nvPr/>
        </p:nvSpPr>
        <p:spPr>
          <a:xfrm>
            <a:off x="1141493" y="297741"/>
            <a:ext cx="375086" cy="438940"/>
          </a:xfrm>
          <a:prstGeom prst="line">
            <a:avLst/>
          </a:prstGeom>
          <a:ln w="66675" cap="flat">
            <a:solidFill>
              <a:srgbClr val="F9B680"/>
            </a:solidFill>
            <a:prstDash val="solid"/>
            <a:headEnd type="none" w="sm" len="sm"/>
            <a:tailEnd type="none" w="sm" len="sm"/>
          </a:ln>
        </p:spPr>
      </p:sp>
      <p:sp>
        <p:nvSpPr>
          <p:cNvPr id="11" name="AutoShape 11"/>
          <p:cNvSpPr/>
          <p:nvPr/>
        </p:nvSpPr>
        <p:spPr>
          <a:xfrm>
            <a:off x="1482711" y="297741"/>
            <a:ext cx="375086" cy="438940"/>
          </a:xfrm>
          <a:prstGeom prst="line">
            <a:avLst/>
          </a:prstGeom>
          <a:ln w="66675" cap="flat">
            <a:solidFill>
              <a:srgbClr val="F9B680"/>
            </a:solidFill>
            <a:prstDash val="solid"/>
            <a:headEnd type="none" w="sm" len="sm"/>
            <a:tailEnd type="none" w="sm" len="sm"/>
          </a:ln>
        </p:spPr>
      </p:sp>
      <p:sp>
        <p:nvSpPr>
          <p:cNvPr id="12" name="AutoShape 12"/>
          <p:cNvSpPr/>
          <p:nvPr/>
        </p:nvSpPr>
        <p:spPr>
          <a:xfrm>
            <a:off x="1823929" y="297741"/>
            <a:ext cx="375086" cy="438940"/>
          </a:xfrm>
          <a:prstGeom prst="line">
            <a:avLst/>
          </a:prstGeom>
          <a:ln w="66675" cap="flat">
            <a:solidFill>
              <a:srgbClr val="F9B680"/>
            </a:solidFill>
            <a:prstDash val="solid"/>
            <a:headEnd type="none" w="sm" len="sm"/>
            <a:tailEnd type="none" w="sm" len="sm"/>
          </a:ln>
        </p:spPr>
      </p:sp>
      <p:sp>
        <p:nvSpPr>
          <p:cNvPr id="13" name="AutoShape 13"/>
          <p:cNvSpPr/>
          <p:nvPr/>
        </p:nvSpPr>
        <p:spPr>
          <a:xfrm>
            <a:off x="2165147" y="297741"/>
            <a:ext cx="375086" cy="438940"/>
          </a:xfrm>
          <a:prstGeom prst="line">
            <a:avLst/>
          </a:prstGeom>
          <a:ln w="66675" cap="flat">
            <a:solidFill>
              <a:srgbClr val="F9B680"/>
            </a:solidFill>
            <a:prstDash val="solid"/>
            <a:headEnd type="none" w="sm" len="sm"/>
            <a:tailEnd type="none" w="sm" len="sm"/>
          </a:ln>
        </p:spPr>
      </p:sp>
      <p:sp>
        <p:nvSpPr>
          <p:cNvPr id="14" name="AutoShape 14"/>
          <p:cNvSpPr/>
          <p:nvPr/>
        </p:nvSpPr>
        <p:spPr>
          <a:xfrm>
            <a:off x="2506365" y="297741"/>
            <a:ext cx="375086" cy="438940"/>
          </a:xfrm>
          <a:prstGeom prst="line">
            <a:avLst/>
          </a:prstGeom>
          <a:ln w="66675" cap="flat">
            <a:solidFill>
              <a:srgbClr val="F9B680"/>
            </a:solidFill>
            <a:prstDash val="solid"/>
            <a:headEnd type="none" w="sm" len="sm"/>
            <a:tailEnd type="none" w="sm" len="sm"/>
          </a:ln>
        </p:spPr>
      </p:sp>
      <p:sp>
        <p:nvSpPr>
          <p:cNvPr id="15" name="AutoShape 15"/>
          <p:cNvSpPr/>
          <p:nvPr/>
        </p:nvSpPr>
        <p:spPr>
          <a:xfrm>
            <a:off x="2847584" y="297741"/>
            <a:ext cx="375086" cy="438940"/>
          </a:xfrm>
          <a:prstGeom prst="line">
            <a:avLst/>
          </a:prstGeom>
          <a:ln w="66675" cap="flat">
            <a:solidFill>
              <a:srgbClr val="F9B680"/>
            </a:solidFill>
            <a:prstDash val="solid"/>
            <a:headEnd type="none" w="sm" len="sm"/>
            <a:tailEnd type="none" w="sm" len="sm"/>
          </a:ln>
        </p:spPr>
      </p:sp>
      <p:sp>
        <p:nvSpPr>
          <p:cNvPr id="16" name="AutoShape 16"/>
          <p:cNvSpPr/>
          <p:nvPr/>
        </p:nvSpPr>
        <p:spPr>
          <a:xfrm>
            <a:off x="3188802" y="297741"/>
            <a:ext cx="375086" cy="438940"/>
          </a:xfrm>
          <a:prstGeom prst="line">
            <a:avLst/>
          </a:prstGeom>
          <a:ln w="66675" cap="flat">
            <a:solidFill>
              <a:srgbClr val="F9B680"/>
            </a:solidFill>
            <a:prstDash val="solid"/>
            <a:headEnd type="none" w="sm" len="sm"/>
            <a:tailEnd type="none" w="sm" len="sm"/>
          </a:ln>
        </p:spPr>
      </p:sp>
      <p:grpSp>
        <p:nvGrpSpPr>
          <p:cNvPr id="17" name="Group 17"/>
          <p:cNvGrpSpPr/>
          <p:nvPr/>
        </p:nvGrpSpPr>
        <p:grpSpPr>
          <a:xfrm>
            <a:off x="8303456" y="6339653"/>
            <a:ext cx="1398571" cy="1396130"/>
            <a:chOff x="0" y="0"/>
            <a:chExt cx="368348" cy="367705"/>
          </a:xfrm>
        </p:grpSpPr>
        <p:sp>
          <p:nvSpPr>
            <p:cNvPr id="18" name="Freeform 18"/>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sp>
        <p:sp>
          <p:nvSpPr>
            <p:cNvPr id="19" name="TextBox 19"/>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grpSp>
        <p:nvGrpSpPr>
          <p:cNvPr id="20" name="Group 20"/>
          <p:cNvGrpSpPr/>
          <p:nvPr/>
        </p:nvGrpSpPr>
        <p:grpSpPr>
          <a:xfrm>
            <a:off x="13281486" y="6339135"/>
            <a:ext cx="1398571" cy="1396130"/>
            <a:chOff x="0" y="0"/>
            <a:chExt cx="368348" cy="367705"/>
          </a:xfrm>
        </p:grpSpPr>
        <p:sp>
          <p:nvSpPr>
            <p:cNvPr id="21" name="Freeform 21"/>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sp>
        <p:sp>
          <p:nvSpPr>
            <p:cNvPr id="22" name="TextBox 22"/>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grpSp>
        <p:nvGrpSpPr>
          <p:cNvPr id="23" name="Group 23"/>
          <p:cNvGrpSpPr/>
          <p:nvPr/>
        </p:nvGrpSpPr>
        <p:grpSpPr>
          <a:xfrm>
            <a:off x="10873602" y="6339653"/>
            <a:ext cx="1398571" cy="1396130"/>
            <a:chOff x="0" y="0"/>
            <a:chExt cx="368348" cy="367705"/>
          </a:xfrm>
        </p:grpSpPr>
        <p:sp>
          <p:nvSpPr>
            <p:cNvPr id="24" name="Freeform 24"/>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sp>
        <p:sp>
          <p:nvSpPr>
            <p:cNvPr id="25" name="TextBox 25"/>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sp>
        <p:nvSpPr>
          <p:cNvPr id="26" name="Freeform 26"/>
          <p:cNvSpPr/>
          <p:nvPr/>
        </p:nvSpPr>
        <p:spPr>
          <a:xfrm>
            <a:off x="10744155" y="0"/>
            <a:ext cx="7543845" cy="1471050"/>
          </a:xfrm>
          <a:custGeom>
            <a:avLst/>
            <a:gdLst/>
            <a:ahLst/>
            <a:cxnLst/>
            <a:rect l="l" t="t" r="r" b="b"/>
            <a:pathLst>
              <a:path w="7543845" h="1471050">
                <a:moveTo>
                  <a:pt x="0" y="0"/>
                </a:moveTo>
                <a:lnTo>
                  <a:pt x="7543845" y="0"/>
                </a:lnTo>
                <a:lnTo>
                  <a:pt x="7543845" y="1471050"/>
                </a:lnTo>
                <a:lnTo>
                  <a:pt x="0" y="1471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11130549" y="6595379"/>
            <a:ext cx="884678" cy="884678"/>
          </a:xfrm>
          <a:custGeom>
            <a:avLst/>
            <a:gdLst/>
            <a:ahLst/>
            <a:cxnLst/>
            <a:rect l="l" t="t" r="r" b="b"/>
            <a:pathLst>
              <a:path w="884678" h="884678">
                <a:moveTo>
                  <a:pt x="0" y="0"/>
                </a:moveTo>
                <a:lnTo>
                  <a:pt x="884678" y="0"/>
                </a:lnTo>
                <a:lnTo>
                  <a:pt x="884678" y="884678"/>
                </a:lnTo>
                <a:lnTo>
                  <a:pt x="0" y="8846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8560403" y="6568253"/>
            <a:ext cx="884678" cy="805057"/>
          </a:xfrm>
          <a:custGeom>
            <a:avLst/>
            <a:gdLst/>
            <a:ahLst/>
            <a:cxnLst/>
            <a:rect l="l" t="t" r="r" b="b"/>
            <a:pathLst>
              <a:path w="884678" h="805057">
                <a:moveTo>
                  <a:pt x="0" y="0"/>
                </a:moveTo>
                <a:lnTo>
                  <a:pt x="884677" y="0"/>
                </a:lnTo>
                <a:lnTo>
                  <a:pt x="884677" y="805057"/>
                </a:lnTo>
                <a:lnTo>
                  <a:pt x="0" y="8050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13519383" y="6532375"/>
            <a:ext cx="1006593" cy="1006593"/>
          </a:xfrm>
          <a:custGeom>
            <a:avLst/>
            <a:gdLst/>
            <a:ahLst/>
            <a:cxnLst/>
            <a:rect l="l" t="t" r="r" b="b"/>
            <a:pathLst>
              <a:path w="1006593" h="1006593">
                <a:moveTo>
                  <a:pt x="0" y="0"/>
                </a:moveTo>
                <a:lnTo>
                  <a:pt x="1006593" y="0"/>
                </a:lnTo>
                <a:lnTo>
                  <a:pt x="1006593" y="1006593"/>
                </a:lnTo>
                <a:lnTo>
                  <a:pt x="0" y="10065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TextBox 30"/>
          <p:cNvSpPr txBox="1"/>
          <p:nvPr/>
        </p:nvSpPr>
        <p:spPr>
          <a:xfrm>
            <a:off x="6462032" y="1708397"/>
            <a:ext cx="10872857" cy="1943100"/>
          </a:xfrm>
          <a:prstGeom prst="rect">
            <a:avLst/>
          </a:prstGeom>
        </p:spPr>
        <p:txBody>
          <a:bodyPr lIns="0" tIns="0" rIns="0" bIns="0" rtlCol="0" anchor="t">
            <a:spAutoFit/>
          </a:bodyPr>
          <a:lstStyle/>
          <a:p>
            <a:pPr>
              <a:lnSpc>
                <a:spcPts val="7679"/>
              </a:lnSpc>
            </a:pPr>
            <a:r>
              <a:rPr lang="en-US" sz="6399">
                <a:solidFill>
                  <a:srgbClr val="051D64"/>
                </a:solidFill>
                <a:latin typeface="Oswald Bold"/>
              </a:rPr>
              <a:t>CẢM ƠN THẦY CÔ ĐÃ LẮNG NGHE BÀI THUYẾT TRÌNH CỦA EM</a:t>
            </a:r>
          </a:p>
        </p:txBody>
      </p:sp>
      <p:sp>
        <p:nvSpPr>
          <p:cNvPr id="31" name="TextBox 31"/>
          <p:cNvSpPr txBox="1"/>
          <p:nvPr/>
        </p:nvSpPr>
        <p:spPr>
          <a:xfrm>
            <a:off x="6504017" y="4130604"/>
            <a:ext cx="10137742" cy="1543051"/>
          </a:xfrm>
          <a:prstGeom prst="rect">
            <a:avLst/>
          </a:prstGeom>
        </p:spPr>
        <p:txBody>
          <a:bodyPr lIns="0" tIns="0" rIns="0" bIns="0" rtlCol="0" anchor="t">
            <a:spAutoFit/>
          </a:bodyPr>
          <a:lstStyle/>
          <a:p>
            <a:pPr algn="ctr">
              <a:lnSpc>
                <a:spcPts val="4199"/>
              </a:lnSpc>
              <a:spcBef>
                <a:spcPct val="0"/>
              </a:spcBef>
            </a:pPr>
            <a:r>
              <a:rPr lang="en-US" sz="2999" dirty="0" err="1">
                <a:solidFill>
                  <a:srgbClr val="051D64"/>
                </a:solidFill>
                <a:latin typeface="Canva Sans"/>
              </a:rPr>
              <a:t>Mong</a:t>
            </a:r>
            <a:r>
              <a:rPr lang="en-US" sz="2999" dirty="0">
                <a:solidFill>
                  <a:srgbClr val="051D64"/>
                </a:solidFill>
                <a:latin typeface="Canva Sans"/>
              </a:rPr>
              <a:t> </a:t>
            </a:r>
            <a:r>
              <a:rPr lang="en-US" sz="2999" dirty="0" err="1">
                <a:solidFill>
                  <a:srgbClr val="051D64"/>
                </a:solidFill>
                <a:latin typeface="Canva Sans"/>
              </a:rPr>
              <a:t>rằng</a:t>
            </a:r>
            <a:r>
              <a:rPr lang="en-US" sz="2999" dirty="0">
                <a:solidFill>
                  <a:srgbClr val="051D64"/>
                </a:solidFill>
                <a:latin typeface="Canva Sans"/>
              </a:rPr>
              <a:t> </a:t>
            </a:r>
            <a:r>
              <a:rPr lang="en-US" sz="2999" dirty="0" err="1">
                <a:solidFill>
                  <a:srgbClr val="051D64"/>
                </a:solidFill>
                <a:latin typeface="Canva Sans"/>
              </a:rPr>
              <a:t>bài</a:t>
            </a:r>
            <a:r>
              <a:rPr lang="en-US" sz="2999" dirty="0">
                <a:solidFill>
                  <a:srgbClr val="051D64"/>
                </a:solidFill>
                <a:latin typeface="Canva Sans"/>
              </a:rPr>
              <a:t> </a:t>
            </a:r>
            <a:r>
              <a:rPr lang="en-US" sz="2999" dirty="0" err="1">
                <a:solidFill>
                  <a:srgbClr val="051D64"/>
                </a:solidFill>
                <a:latin typeface="Canva Sans"/>
              </a:rPr>
              <a:t>thuyết</a:t>
            </a:r>
            <a:r>
              <a:rPr lang="en-US" sz="2999" dirty="0">
                <a:solidFill>
                  <a:srgbClr val="051D64"/>
                </a:solidFill>
                <a:latin typeface="Canva Sans"/>
              </a:rPr>
              <a:t> </a:t>
            </a:r>
            <a:r>
              <a:rPr lang="en-US" sz="2999" dirty="0" err="1">
                <a:solidFill>
                  <a:srgbClr val="051D64"/>
                </a:solidFill>
                <a:latin typeface="Canva Sans"/>
              </a:rPr>
              <a:t>trình</a:t>
            </a:r>
            <a:r>
              <a:rPr lang="en-US" sz="2999" dirty="0">
                <a:solidFill>
                  <a:srgbClr val="051D64"/>
                </a:solidFill>
                <a:latin typeface="Canva Sans"/>
              </a:rPr>
              <a:t> </a:t>
            </a:r>
            <a:r>
              <a:rPr lang="en-US" sz="2999" dirty="0" err="1">
                <a:solidFill>
                  <a:srgbClr val="051D64"/>
                </a:solidFill>
                <a:latin typeface="Canva Sans"/>
              </a:rPr>
              <a:t>này</a:t>
            </a:r>
            <a:r>
              <a:rPr lang="en-US" sz="2999" dirty="0">
                <a:solidFill>
                  <a:srgbClr val="051D64"/>
                </a:solidFill>
                <a:latin typeface="Canva Sans"/>
              </a:rPr>
              <a:t> </a:t>
            </a:r>
            <a:r>
              <a:rPr lang="en-US" sz="2999" dirty="0" err="1">
                <a:solidFill>
                  <a:srgbClr val="051D64"/>
                </a:solidFill>
                <a:latin typeface="Canva Sans"/>
              </a:rPr>
              <a:t>đã</a:t>
            </a:r>
            <a:r>
              <a:rPr lang="en-US" sz="2999" dirty="0">
                <a:solidFill>
                  <a:srgbClr val="051D64"/>
                </a:solidFill>
                <a:latin typeface="Canva Sans"/>
              </a:rPr>
              <a:t> </a:t>
            </a:r>
            <a:r>
              <a:rPr lang="en-US" sz="2999" dirty="0" err="1">
                <a:solidFill>
                  <a:srgbClr val="051D64"/>
                </a:solidFill>
                <a:latin typeface="Canva Sans"/>
              </a:rPr>
              <a:t>cung</a:t>
            </a:r>
            <a:r>
              <a:rPr lang="en-US" sz="2999" dirty="0">
                <a:solidFill>
                  <a:srgbClr val="051D64"/>
                </a:solidFill>
                <a:latin typeface="Canva Sans"/>
              </a:rPr>
              <a:t> </a:t>
            </a:r>
            <a:r>
              <a:rPr lang="en-US" sz="2999" dirty="0" err="1">
                <a:solidFill>
                  <a:srgbClr val="051D64"/>
                </a:solidFill>
                <a:latin typeface="Canva Sans"/>
              </a:rPr>
              <a:t>cấp</a:t>
            </a:r>
            <a:r>
              <a:rPr lang="en-US" sz="2999" dirty="0">
                <a:solidFill>
                  <a:srgbClr val="051D64"/>
                </a:solidFill>
                <a:latin typeface="Canva Sans"/>
              </a:rPr>
              <a:t> </a:t>
            </a:r>
            <a:r>
              <a:rPr lang="en-US" sz="2999" dirty="0" err="1">
                <a:solidFill>
                  <a:srgbClr val="051D64"/>
                </a:solidFill>
                <a:latin typeface="Canva Sans"/>
              </a:rPr>
              <a:t>thêm</a:t>
            </a:r>
            <a:r>
              <a:rPr lang="en-US" sz="2999" dirty="0">
                <a:solidFill>
                  <a:srgbClr val="051D64"/>
                </a:solidFill>
                <a:latin typeface="Canva Sans"/>
              </a:rPr>
              <a:t> </a:t>
            </a:r>
            <a:r>
              <a:rPr lang="en-US" sz="2999" dirty="0" err="1">
                <a:solidFill>
                  <a:srgbClr val="051D64"/>
                </a:solidFill>
                <a:latin typeface="Canva Sans"/>
              </a:rPr>
              <a:t>thông</a:t>
            </a:r>
            <a:r>
              <a:rPr lang="en-US" sz="2999" dirty="0">
                <a:solidFill>
                  <a:srgbClr val="051D64"/>
                </a:solidFill>
                <a:latin typeface="Canva Sans"/>
              </a:rPr>
              <a:t> tin </a:t>
            </a:r>
            <a:r>
              <a:rPr lang="en-US" sz="2999" dirty="0" err="1">
                <a:solidFill>
                  <a:srgbClr val="051D64"/>
                </a:solidFill>
                <a:latin typeface="Canva Sans"/>
              </a:rPr>
              <a:t>hữu</a:t>
            </a:r>
            <a:r>
              <a:rPr lang="en-US" sz="2999" dirty="0">
                <a:solidFill>
                  <a:srgbClr val="051D64"/>
                </a:solidFill>
                <a:latin typeface="Canva Sans"/>
              </a:rPr>
              <a:t> </a:t>
            </a:r>
            <a:r>
              <a:rPr lang="en-US" sz="2999" dirty="0" err="1">
                <a:solidFill>
                  <a:srgbClr val="051D64"/>
                </a:solidFill>
                <a:latin typeface="Canva Sans"/>
              </a:rPr>
              <a:t>ích</a:t>
            </a:r>
            <a:r>
              <a:rPr lang="en-US" sz="2999" dirty="0">
                <a:solidFill>
                  <a:srgbClr val="051D64"/>
                </a:solidFill>
                <a:latin typeface="Canva Sans"/>
              </a:rPr>
              <a:t> </a:t>
            </a:r>
            <a:r>
              <a:rPr lang="en-US" sz="2999" dirty="0" err="1">
                <a:solidFill>
                  <a:srgbClr val="051D64"/>
                </a:solidFill>
                <a:latin typeface="Canva Sans"/>
              </a:rPr>
              <a:t>và</a:t>
            </a:r>
            <a:r>
              <a:rPr lang="en-US" sz="2999" dirty="0">
                <a:solidFill>
                  <a:srgbClr val="051D64"/>
                </a:solidFill>
                <a:latin typeface="Canva Sans"/>
              </a:rPr>
              <a:t> </a:t>
            </a:r>
            <a:r>
              <a:rPr lang="en-US" sz="2999" dirty="0" err="1">
                <a:solidFill>
                  <a:srgbClr val="051D64"/>
                </a:solidFill>
                <a:latin typeface="Canva Sans"/>
              </a:rPr>
              <a:t>giúp</a:t>
            </a:r>
            <a:r>
              <a:rPr lang="en-US" sz="2999" dirty="0">
                <a:solidFill>
                  <a:srgbClr val="051D64"/>
                </a:solidFill>
                <a:latin typeface="Canva Sans"/>
              </a:rPr>
              <a:t> </a:t>
            </a:r>
            <a:r>
              <a:rPr lang="en-US" sz="2999" dirty="0" err="1">
                <a:solidFill>
                  <a:srgbClr val="051D64"/>
                </a:solidFill>
                <a:latin typeface="Canva Sans"/>
              </a:rPr>
              <a:t>mọi</a:t>
            </a:r>
            <a:r>
              <a:rPr lang="en-US" sz="2999" dirty="0">
                <a:solidFill>
                  <a:srgbClr val="051D64"/>
                </a:solidFill>
                <a:latin typeface="Canva Sans"/>
              </a:rPr>
              <a:t> </a:t>
            </a:r>
            <a:r>
              <a:rPr lang="en-US" sz="2999" dirty="0" err="1">
                <a:solidFill>
                  <a:srgbClr val="051D64"/>
                </a:solidFill>
                <a:latin typeface="Canva Sans"/>
              </a:rPr>
              <a:t>người</a:t>
            </a:r>
            <a:r>
              <a:rPr lang="en-US" sz="2999" dirty="0">
                <a:solidFill>
                  <a:srgbClr val="051D64"/>
                </a:solidFill>
                <a:latin typeface="Canva Sans"/>
              </a:rPr>
              <a:t> </a:t>
            </a:r>
            <a:r>
              <a:rPr lang="en-US" sz="2999" dirty="0" err="1">
                <a:solidFill>
                  <a:srgbClr val="051D64"/>
                </a:solidFill>
                <a:latin typeface="Canva Sans"/>
              </a:rPr>
              <a:t>hiểu</a:t>
            </a:r>
            <a:r>
              <a:rPr lang="en-US" sz="2999" dirty="0">
                <a:solidFill>
                  <a:srgbClr val="051D64"/>
                </a:solidFill>
                <a:latin typeface="Canva Sans"/>
              </a:rPr>
              <a:t> </a:t>
            </a:r>
            <a:r>
              <a:rPr lang="en-US" sz="2999" dirty="0" err="1">
                <a:solidFill>
                  <a:srgbClr val="051D64"/>
                </a:solidFill>
                <a:latin typeface="Canva Sans"/>
              </a:rPr>
              <a:t>rõ</a:t>
            </a:r>
            <a:r>
              <a:rPr lang="en-US" sz="2999" dirty="0">
                <a:solidFill>
                  <a:srgbClr val="051D64"/>
                </a:solidFill>
                <a:latin typeface="Canva Sans"/>
              </a:rPr>
              <a:t> </a:t>
            </a:r>
            <a:r>
              <a:rPr lang="en-US" sz="2999" dirty="0" err="1">
                <a:solidFill>
                  <a:srgbClr val="051D64"/>
                </a:solidFill>
                <a:latin typeface="Canva Sans"/>
              </a:rPr>
              <a:t>hơn</a:t>
            </a:r>
            <a:r>
              <a:rPr lang="en-US" sz="2999" dirty="0">
                <a:solidFill>
                  <a:srgbClr val="051D64"/>
                </a:solidFill>
                <a:latin typeface="Canva Sans"/>
              </a:rPr>
              <a:t> </a:t>
            </a:r>
            <a:r>
              <a:rPr lang="en-US" sz="2999" dirty="0" err="1">
                <a:solidFill>
                  <a:srgbClr val="051D64"/>
                </a:solidFill>
                <a:latin typeface="Canva Sans"/>
              </a:rPr>
              <a:t>về</a:t>
            </a:r>
            <a:r>
              <a:rPr lang="en-US" sz="2999" dirty="0">
                <a:solidFill>
                  <a:srgbClr val="051D64"/>
                </a:solidFill>
                <a:latin typeface="Canva Sans"/>
              </a:rPr>
              <a:t> Convolutional Neural Networks. </a:t>
            </a:r>
          </a:p>
        </p:txBody>
      </p:sp>
      <p:sp>
        <p:nvSpPr>
          <p:cNvPr id="32" name="TextBox 32"/>
          <p:cNvSpPr txBox="1"/>
          <p:nvPr/>
        </p:nvSpPr>
        <p:spPr>
          <a:xfrm>
            <a:off x="6149764" y="8608606"/>
            <a:ext cx="10797268" cy="495301"/>
          </a:xfrm>
          <a:prstGeom prst="rect">
            <a:avLst/>
          </a:prstGeom>
        </p:spPr>
        <p:txBody>
          <a:bodyPr lIns="0" tIns="0" rIns="0" bIns="0" rtlCol="0" anchor="t">
            <a:spAutoFit/>
          </a:bodyPr>
          <a:lstStyle/>
          <a:p>
            <a:pPr algn="ctr">
              <a:lnSpc>
                <a:spcPts val="4199"/>
              </a:lnSpc>
              <a:spcBef>
                <a:spcPct val="0"/>
              </a:spcBef>
            </a:pPr>
            <a:r>
              <a:rPr lang="en-US" sz="2999">
                <a:solidFill>
                  <a:srgbClr val="051D64"/>
                </a:solidFill>
                <a:latin typeface="Canva Sans"/>
              </a:rPr>
              <a:t>[Nguyễn Xuân Hiệp]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15213291" y="-47702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V="1">
            <a:off x="-331780" y="833034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sp>
      <p:grpSp>
        <p:nvGrpSpPr>
          <p:cNvPr id="4" name="Group 4"/>
          <p:cNvGrpSpPr/>
          <p:nvPr/>
        </p:nvGrpSpPr>
        <p:grpSpPr>
          <a:xfrm>
            <a:off x="5166947" y="9939233"/>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6109733" y="9572264"/>
            <a:ext cx="8115511" cy="57150"/>
          </a:xfrm>
          <a:prstGeom prst="line">
            <a:avLst/>
          </a:prstGeom>
          <a:ln w="104775" cap="flat">
            <a:solidFill>
              <a:srgbClr val="F9B680"/>
            </a:solidFill>
            <a:prstDash val="solid"/>
            <a:headEnd type="none" w="sm" len="sm"/>
            <a:tailEnd type="none" w="sm" len="sm"/>
          </a:ln>
        </p:spPr>
      </p:sp>
      <p:sp>
        <p:nvSpPr>
          <p:cNvPr id="8" name="AutoShape 8"/>
          <p:cNvSpPr/>
          <p:nvPr/>
        </p:nvSpPr>
        <p:spPr>
          <a:xfrm>
            <a:off x="685118" y="568102"/>
            <a:ext cx="375086" cy="438940"/>
          </a:xfrm>
          <a:prstGeom prst="line">
            <a:avLst/>
          </a:prstGeom>
          <a:ln w="66675" cap="flat">
            <a:solidFill>
              <a:srgbClr val="BEC6D4"/>
            </a:solidFill>
            <a:prstDash val="solid"/>
            <a:headEnd type="none" w="sm" len="sm"/>
            <a:tailEnd type="none" w="sm" len="sm"/>
          </a:ln>
        </p:spPr>
      </p:sp>
      <p:sp>
        <p:nvSpPr>
          <p:cNvPr id="9" name="AutoShape 9"/>
          <p:cNvSpPr/>
          <p:nvPr/>
        </p:nvSpPr>
        <p:spPr>
          <a:xfrm>
            <a:off x="1026336" y="568102"/>
            <a:ext cx="375086" cy="438940"/>
          </a:xfrm>
          <a:prstGeom prst="line">
            <a:avLst/>
          </a:prstGeom>
          <a:ln w="66675" cap="flat">
            <a:solidFill>
              <a:srgbClr val="BEC6D4"/>
            </a:solidFill>
            <a:prstDash val="solid"/>
            <a:headEnd type="none" w="sm" len="sm"/>
            <a:tailEnd type="none" w="sm" len="sm"/>
          </a:ln>
        </p:spPr>
      </p:sp>
      <p:sp>
        <p:nvSpPr>
          <p:cNvPr id="10" name="AutoShape 10"/>
          <p:cNvSpPr/>
          <p:nvPr/>
        </p:nvSpPr>
        <p:spPr>
          <a:xfrm>
            <a:off x="1367554" y="568102"/>
            <a:ext cx="375086" cy="438940"/>
          </a:xfrm>
          <a:prstGeom prst="line">
            <a:avLst/>
          </a:prstGeom>
          <a:ln w="66675" cap="flat">
            <a:solidFill>
              <a:srgbClr val="BEC6D4"/>
            </a:solidFill>
            <a:prstDash val="solid"/>
            <a:headEnd type="none" w="sm" len="sm"/>
            <a:tailEnd type="none" w="sm" len="sm"/>
          </a:ln>
        </p:spPr>
      </p:sp>
      <p:sp>
        <p:nvSpPr>
          <p:cNvPr id="11" name="AutoShape 11"/>
          <p:cNvSpPr/>
          <p:nvPr/>
        </p:nvSpPr>
        <p:spPr>
          <a:xfrm>
            <a:off x="1708772" y="568102"/>
            <a:ext cx="375086" cy="438940"/>
          </a:xfrm>
          <a:prstGeom prst="line">
            <a:avLst/>
          </a:prstGeom>
          <a:ln w="66675" cap="flat">
            <a:solidFill>
              <a:srgbClr val="BEC6D4"/>
            </a:solidFill>
            <a:prstDash val="solid"/>
            <a:headEnd type="none" w="sm" len="sm"/>
            <a:tailEnd type="none" w="sm" len="sm"/>
          </a:ln>
        </p:spPr>
      </p:sp>
      <p:sp>
        <p:nvSpPr>
          <p:cNvPr id="12" name="AutoShape 12"/>
          <p:cNvSpPr/>
          <p:nvPr/>
        </p:nvSpPr>
        <p:spPr>
          <a:xfrm>
            <a:off x="2049991" y="568102"/>
            <a:ext cx="375086" cy="438940"/>
          </a:xfrm>
          <a:prstGeom prst="line">
            <a:avLst/>
          </a:prstGeom>
          <a:ln w="66675" cap="flat">
            <a:solidFill>
              <a:srgbClr val="BEC6D4"/>
            </a:solidFill>
            <a:prstDash val="solid"/>
            <a:headEnd type="none" w="sm" len="sm"/>
            <a:tailEnd type="none" w="sm" len="sm"/>
          </a:ln>
        </p:spPr>
      </p:sp>
      <p:sp>
        <p:nvSpPr>
          <p:cNvPr id="13" name="AutoShape 13"/>
          <p:cNvSpPr/>
          <p:nvPr/>
        </p:nvSpPr>
        <p:spPr>
          <a:xfrm>
            <a:off x="2391209" y="568102"/>
            <a:ext cx="375086" cy="438940"/>
          </a:xfrm>
          <a:prstGeom prst="line">
            <a:avLst/>
          </a:prstGeom>
          <a:ln w="66675" cap="flat">
            <a:solidFill>
              <a:srgbClr val="BEC6D4"/>
            </a:solidFill>
            <a:prstDash val="solid"/>
            <a:headEnd type="none" w="sm" len="sm"/>
            <a:tailEnd type="none" w="sm" len="sm"/>
          </a:ln>
        </p:spPr>
      </p:sp>
      <p:sp>
        <p:nvSpPr>
          <p:cNvPr id="14" name="AutoShape 14"/>
          <p:cNvSpPr/>
          <p:nvPr/>
        </p:nvSpPr>
        <p:spPr>
          <a:xfrm>
            <a:off x="2732427" y="568102"/>
            <a:ext cx="375086" cy="438940"/>
          </a:xfrm>
          <a:prstGeom prst="line">
            <a:avLst/>
          </a:prstGeom>
          <a:ln w="66675" cap="flat">
            <a:solidFill>
              <a:srgbClr val="BEC6D4"/>
            </a:solidFill>
            <a:prstDash val="solid"/>
            <a:headEnd type="none" w="sm" len="sm"/>
            <a:tailEnd type="none" w="sm" len="sm"/>
          </a:ln>
        </p:spPr>
      </p:sp>
      <p:sp>
        <p:nvSpPr>
          <p:cNvPr id="15" name="AutoShape 15"/>
          <p:cNvSpPr/>
          <p:nvPr/>
        </p:nvSpPr>
        <p:spPr>
          <a:xfrm>
            <a:off x="3073645" y="568102"/>
            <a:ext cx="375086" cy="438940"/>
          </a:xfrm>
          <a:prstGeom prst="line">
            <a:avLst/>
          </a:prstGeom>
          <a:ln w="66675" cap="flat">
            <a:solidFill>
              <a:srgbClr val="BEC6D4"/>
            </a:solidFill>
            <a:prstDash val="solid"/>
            <a:headEnd type="none" w="sm" len="sm"/>
            <a:tailEnd type="none" w="sm" len="sm"/>
          </a:ln>
        </p:spPr>
      </p:sp>
      <p:sp>
        <p:nvSpPr>
          <p:cNvPr id="16" name="Freeform 16"/>
          <p:cNvSpPr/>
          <p:nvPr/>
        </p:nvSpPr>
        <p:spPr>
          <a:xfrm>
            <a:off x="6395338" y="4555780"/>
            <a:ext cx="10863962" cy="3670374"/>
          </a:xfrm>
          <a:custGeom>
            <a:avLst/>
            <a:gdLst/>
            <a:ahLst/>
            <a:cxnLst/>
            <a:rect l="l" t="t" r="r" b="b"/>
            <a:pathLst>
              <a:path w="10863962" h="3670374">
                <a:moveTo>
                  <a:pt x="0" y="0"/>
                </a:moveTo>
                <a:lnTo>
                  <a:pt x="10863962" y="0"/>
                </a:lnTo>
                <a:lnTo>
                  <a:pt x="10863962" y="3670375"/>
                </a:lnTo>
                <a:lnTo>
                  <a:pt x="0" y="3670375"/>
                </a:lnTo>
                <a:lnTo>
                  <a:pt x="0" y="0"/>
                </a:lnTo>
                <a:close/>
              </a:path>
            </a:pathLst>
          </a:custGeom>
          <a:blipFill>
            <a:blip r:embed="rId7"/>
            <a:stretch>
              <a:fillRect/>
            </a:stretch>
          </a:blipFill>
        </p:spPr>
      </p:sp>
      <p:sp>
        <p:nvSpPr>
          <p:cNvPr id="17" name="TextBox 17"/>
          <p:cNvSpPr txBox="1"/>
          <p:nvPr/>
        </p:nvSpPr>
        <p:spPr>
          <a:xfrm>
            <a:off x="257669" y="1528508"/>
            <a:ext cx="17772662" cy="1733550"/>
          </a:xfrm>
          <a:prstGeom prst="rect">
            <a:avLst/>
          </a:prstGeom>
        </p:spPr>
        <p:txBody>
          <a:bodyPr lIns="0" tIns="0" rIns="0" bIns="0" rtlCol="0" anchor="t">
            <a:spAutoFit/>
          </a:bodyPr>
          <a:lstStyle/>
          <a:p>
            <a:pPr algn="ctr">
              <a:lnSpc>
                <a:spcPts val="6840"/>
              </a:lnSpc>
            </a:pPr>
            <a:r>
              <a:rPr lang="en-US" sz="5700" dirty="0">
                <a:solidFill>
                  <a:srgbClr val="051D64"/>
                </a:solidFill>
                <a:latin typeface="Oswald Bold"/>
              </a:rPr>
              <a:t>GIỚI THIỆU VỀ CONVOLUTIONAL NEURAL NETWORKS (CNN)</a:t>
            </a:r>
          </a:p>
          <a:p>
            <a:pPr algn="ctr">
              <a:lnSpc>
                <a:spcPts val="6840"/>
              </a:lnSpc>
            </a:pPr>
            <a:endParaRPr lang="en-US" sz="5700" dirty="0">
              <a:solidFill>
                <a:srgbClr val="051D64"/>
              </a:solidFill>
              <a:latin typeface="Oswald Bold"/>
            </a:endParaRPr>
          </a:p>
        </p:txBody>
      </p:sp>
      <p:sp>
        <p:nvSpPr>
          <p:cNvPr id="18" name="TextBox 18"/>
          <p:cNvSpPr txBox="1"/>
          <p:nvPr/>
        </p:nvSpPr>
        <p:spPr>
          <a:xfrm>
            <a:off x="433954" y="3000375"/>
            <a:ext cx="15833394" cy="2160144"/>
          </a:xfrm>
          <a:prstGeom prst="rect">
            <a:avLst/>
          </a:prstGeom>
        </p:spPr>
        <p:txBody>
          <a:bodyPr lIns="0" tIns="0" rIns="0" bIns="0" rtlCol="0" anchor="t">
            <a:spAutoFit/>
          </a:bodyPr>
          <a:lstStyle/>
          <a:p>
            <a:pPr algn="just">
              <a:lnSpc>
                <a:spcPts val="4233"/>
              </a:lnSpc>
            </a:pPr>
            <a:r>
              <a:rPr lang="en-US" sz="3527">
                <a:solidFill>
                  <a:srgbClr val="03060B"/>
                </a:solidFill>
                <a:latin typeface="Canva Sans"/>
              </a:rPr>
              <a:t>Mạng nơ-ron tích chập (tên tiếng anh Convolutional Neural Networks) là một trong những kiến trúc được sử dụng rộng rãi trong Deep Learning.</a:t>
            </a:r>
          </a:p>
          <a:p>
            <a:pPr algn="just">
              <a:lnSpc>
                <a:spcPts val="4596"/>
              </a:lnSpc>
            </a:pPr>
            <a:endParaRPr lang="en-US" sz="3527">
              <a:solidFill>
                <a:srgbClr val="03060B"/>
              </a:solidFill>
              <a:latin typeface="Canva Sans"/>
            </a:endParaRPr>
          </a:p>
          <a:p>
            <a:pPr algn="just">
              <a:lnSpc>
                <a:spcPts val="4233"/>
              </a:lnSpc>
            </a:pPr>
            <a:endParaRPr lang="en-US" sz="3527">
              <a:solidFill>
                <a:srgbClr val="03060B"/>
              </a:solidFill>
              <a:latin typeface="Canva Sans"/>
            </a:endParaRPr>
          </a:p>
        </p:txBody>
      </p:sp>
      <p:sp>
        <p:nvSpPr>
          <p:cNvPr id="19" name="TextBox 19"/>
          <p:cNvSpPr txBox="1"/>
          <p:nvPr/>
        </p:nvSpPr>
        <p:spPr>
          <a:xfrm>
            <a:off x="532491" y="5074794"/>
            <a:ext cx="6089568" cy="1762125"/>
          </a:xfrm>
          <a:prstGeom prst="rect">
            <a:avLst/>
          </a:prstGeom>
        </p:spPr>
        <p:txBody>
          <a:bodyPr lIns="0" tIns="0" rIns="0" bIns="0" rtlCol="0" anchor="t">
            <a:spAutoFit/>
          </a:bodyPr>
          <a:lstStyle/>
          <a:p>
            <a:pPr>
              <a:lnSpc>
                <a:spcPts val="3359"/>
              </a:lnSpc>
            </a:pPr>
            <a:r>
              <a:rPr lang="en-US" sz="2799" dirty="0" err="1">
                <a:solidFill>
                  <a:srgbClr val="000000"/>
                </a:solidFill>
                <a:latin typeface="Cooper Hewitt"/>
              </a:rPr>
              <a:t>Nó</a:t>
            </a:r>
            <a:r>
              <a:rPr lang="en-US" sz="2799" dirty="0">
                <a:solidFill>
                  <a:srgbClr val="000000"/>
                </a:solidFill>
                <a:latin typeface="Cooper Hewitt"/>
              </a:rPr>
              <a:t> </a:t>
            </a:r>
            <a:r>
              <a:rPr lang="en-US" sz="2799" dirty="0" err="1">
                <a:solidFill>
                  <a:srgbClr val="000000"/>
                </a:solidFill>
                <a:latin typeface="Cooper Hewitt"/>
              </a:rPr>
              <a:t>gồm</a:t>
            </a:r>
            <a:r>
              <a:rPr lang="en-US" sz="2799" dirty="0">
                <a:solidFill>
                  <a:srgbClr val="000000"/>
                </a:solidFill>
                <a:latin typeface="Cooper Hewitt"/>
              </a:rPr>
              <a:t> 3 </a:t>
            </a:r>
            <a:r>
              <a:rPr lang="en-US" sz="2799" dirty="0" err="1">
                <a:solidFill>
                  <a:srgbClr val="000000"/>
                </a:solidFill>
                <a:latin typeface="Cooper Hewitt"/>
              </a:rPr>
              <a:t>lớp</a:t>
            </a:r>
            <a:r>
              <a:rPr lang="en-US" sz="2799" dirty="0">
                <a:solidFill>
                  <a:srgbClr val="000000"/>
                </a:solidFill>
                <a:latin typeface="Cooper Hewitt"/>
              </a:rPr>
              <a:t> </a:t>
            </a:r>
            <a:r>
              <a:rPr lang="en-US" sz="2799" dirty="0" err="1">
                <a:solidFill>
                  <a:srgbClr val="000000"/>
                </a:solidFill>
                <a:latin typeface="Cooper Hewitt"/>
              </a:rPr>
              <a:t>chính</a:t>
            </a:r>
            <a:endParaRPr lang="en-US" sz="2799" dirty="0">
              <a:solidFill>
                <a:srgbClr val="000000"/>
              </a:solidFill>
              <a:latin typeface="Cooper Hewitt"/>
            </a:endParaRPr>
          </a:p>
          <a:p>
            <a:pPr>
              <a:lnSpc>
                <a:spcPts val="3359"/>
              </a:lnSpc>
              <a:spcBef>
                <a:spcPct val="0"/>
              </a:spcBef>
            </a:pPr>
            <a:r>
              <a:rPr lang="en-US" sz="2799" dirty="0">
                <a:solidFill>
                  <a:srgbClr val="000000"/>
                </a:solidFill>
                <a:latin typeface="Cooper Hewitt"/>
              </a:rPr>
              <a:t>1. Convolutional layer (</a:t>
            </a:r>
            <a:r>
              <a:rPr lang="en-US" sz="2799" dirty="0" err="1">
                <a:solidFill>
                  <a:srgbClr val="000000"/>
                </a:solidFill>
                <a:latin typeface="Cooper Hewitt"/>
              </a:rPr>
              <a:t>Lớp</a:t>
            </a:r>
            <a:r>
              <a:rPr lang="en-US" sz="2799" dirty="0">
                <a:solidFill>
                  <a:srgbClr val="000000"/>
                </a:solidFill>
                <a:latin typeface="Cooper Hewitt"/>
              </a:rPr>
              <a:t> </a:t>
            </a:r>
            <a:r>
              <a:rPr lang="en-US" sz="2799" dirty="0" err="1">
                <a:solidFill>
                  <a:srgbClr val="000000"/>
                </a:solidFill>
                <a:latin typeface="Cooper Hewitt"/>
              </a:rPr>
              <a:t>tích</a:t>
            </a:r>
            <a:r>
              <a:rPr lang="en-US" sz="2799" dirty="0">
                <a:solidFill>
                  <a:srgbClr val="000000"/>
                </a:solidFill>
                <a:latin typeface="Cooper Hewitt"/>
              </a:rPr>
              <a:t> </a:t>
            </a:r>
            <a:r>
              <a:rPr lang="en-US" sz="2799" dirty="0" err="1">
                <a:solidFill>
                  <a:srgbClr val="000000"/>
                </a:solidFill>
                <a:latin typeface="Cooper Hewitt"/>
              </a:rPr>
              <a:t>chập</a:t>
            </a:r>
            <a:r>
              <a:rPr lang="en-US" sz="2799" dirty="0">
                <a:solidFill>
                  <a:srgbClr val="000000"/>
                </a:solidFill>
                <a:latin typeface="Cooper Hewitt"/>
              </a:rPr>
              <a:t>)</a:t>
            </a:r>
          </a:p>
          <a:p>
            <a:pPr>
              <a:lnSpc>
                <a:spcPts val="3359"/>
              </a:lnSpc>
              <a:spcBef>
                <a:spcPct val="0"/>
              </a:spcBef>
            </a:pPr>
            <a:r>
              <a:rPr lang="en-US" sz="2799" dirty="0">
                <a:solidFill>
                  <a:srgbClr val="000000"/>
                </a:solidFill>
                <a:latin typeface="Cooper Hewitt"/>
              </a:rPr>
              <a:t>2. Nonlinear layers (</a:t>
            </a:r>
            <a:r>
              <a:rPr lang="en-US" sz="2799" dirty="0" err="1">
                <a:solidFill>
                  <a:srgbClr val="000000"/>
                </a:solidFill>
                <a:latin typeface="Cooper Hewitt"/>
              </a:rPr>
              <a:t>Lớp</a:t>
            </a:r>
            <a:r>
              <a:rPr lang="en-US" sz="2799" dirty="0">
                <a:solidFill>
                  <a:srgbClr val="000000"/>
                </a:solidFill>
                <a:latin typeface="Cooper Hewitt"/>
              </a:rPr>
              <a:t> phi </a:t>
            </a:r>
            <a:r>
              <a:rPr lang="en-US" sz="2799" dirty="0" err="1">
                <a:solidFill>
                  <a:srgbClr val="000000"/>
                </a:solidFill>
                <a:latin typeface="Cooper Hewitt"/>
              </a:rPr>
              <a:t>tuyến</a:t>
            </a:r>
            <a:r>
              <a:rPr lang="en-US" sz="2799" dirty="0">
                <a:solidFill>
                  <a:srgbClr val="000000"/>
                </a:solidFill>
                <a:latin typeface="Cooper Hewitt"/>
              </a:rPr>
              <a:t>)</a:t>
            </a:r>
          </a:p>
          <a:p>
            <a:pPr>
              <a:lnSpc>
                <a:spcPts val="3359"/>
              </a:lnSpc>
              <a:spcBef>
                <a:spcPct val="0"/>
              </a:spcBef>
            </a:pPr>
            <a:r>
              <a:rPr lang="en-US" sz="2799" dirty="0">
                <a:solidFill>
                  <a:srgbClr val="000000"/>
                </a:solidFill>
                <a:latin typeface="Cooper Hewitt"/>
              </a:rPr>
              <a:t>3. Pooling layers (</a:t>
            </a:r>
            <a:r>
              <a:rPr lang="en-US" sz="2799" dirty="0" err="1">
                <a:solidFill>
                  <a:srgbClr val="000000"/>
                </a:solidFill>
                <a:latin typeface="Cooper Hewitt"/>
              </a:rPr>
              <a:t>Các</a:t>
            </a:r>
            <a:r>
              <a:rPr lang="en-US" sz="2799" dirty="0">
                <a:solidFill>
                  <a:srgbClr val="000000"/>
                </a:solidFill>
                <a:latin typeface="Cooper Hewitt"/>
              </a:rPr>
              <a:t> </a:t>
            </a:r>
            <a:r>
              <a:rPr lang="en-US" sz="2799" dirty="0" err="1">
                <a:solidFill>
                  <a:srgbClr val="000000"/>
                </a:solidFill>
                <a:latin typeface="Cooper Hewitt"/>
              </a:rPr>
              <a:t>lớp</a:t>
            </a:r>
            <a:r>
              <a:rPr lang="en-US" sz="2799" dirty="0">
                <a:solidFill>
                  <a:srgbClr val="000000"/>
                </a:solidFill>
                <a:latin typeface="Cooper Hewitt"/>
              </a:rPr>
              <a:t> </a:t>
            </a:r>
            <a:r>
              <a:rPr lang="en-US" sz="2799" dirty="0" err="1">
                <a:solidFill>
                  <a:srgbClr val="000000"/>
                </a:solidFill>
                <a:latin typeface="Cooper Hewitt"/>
              </a:rPr>
              <a:t>gộp</a:t>
            </a:r>
            <a:r>
              <a:rPr lang="en-US" sz="2799" dirty="0">
                <a:solidFill>
                  <a:srgbClr val="000000"/>
                </a:solidFill>
                <a:latin typeface="Cooper Hewit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15213291" y="-47702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V="1">
            <a:off x="-331780" y="833034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sp>
      <p:grpSp>
        <p:nvGrpSpPr>
          <p:cNvPr id="4" name="Group 4"/>
          <p:cNvGrpSpPr/>
          <p:nvPr/>
        </p:nvGrpSpPr>
        <p:grpSpPr>
          <a:xfrm>
            <a:off x="5166947" y="9939233"/>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6109733" y="9572264"/>
            <a:ext cx="8115511" cy="57150"/>
          </a:xfrm>
          <a:prstGeom prst="line">
            <a:avLst/>
          </a:prstGeom>
          <a:ln w="104775" cap="flat">
            <a:solidFill>
              <a:srgbClr val="F9B680"/>
            </a:solidFill>
            <a:prstDash val="solid"/>
            <a:headEnd type="none" w="sm" len="sm"/>
            <a:tailEnd type="none" w="sm" len="sm"/>
          </a:ln>
        </p:spPr>
      </p:sp>
      <p:sp>
        <p:nvSpPr>
          <p:cNvPr id="8" name="AutoShape 8"/>
          <p:cNvSpPr/>
          <p:nvPr/>
        </p:nvSpPr>
        <p:spPr>
          <a:xfrm>
            <a:off x="685118" y="568102"/>
            <a:ext cx="375086" cy="438940"/>
          </a:xfrm>
          <a:prstGeom prst="line">
            <a:avLst/>
          </a:prstGeom>
          <a:ln w="66675" cap="flat">
            <a:solidFill>
              <a:srgbClr val="BEC6D4"/>
            </a:solidFill>
            <a:prstDash val="solid"/>
            <a:headEnd type="none" w="sm" len="sm"/>
            <a:tailEnd type="none" w="sm" len="sm"/>
          </a:ln>
        </p:spPr>
      </p:sp>
      <p:sp>
        <p:nvSpPr>
          <p:cNvPr id="9" name="AutoShape 9"/>
          <p:cNvSpPr/>
          <p:nvPr/>
        </p:nvSpPr>
        <p:spPr>
          <a:xfrm>
            <a:off x="1026336" y="568102"/>
            <a:ext cx="375086" cy="438940"/>
          </a:xfrm>
          <a:prstGeom prst="line">
            <a:avLst/>
          </a:prstGeom>
          <a:ln w="66675" cap="flat">
            <a:solidFill>
              <a:srgbClr val="BEC6D4"/>
            </a:solidFill>
            <a:prstDash val="solid"/>
            <a:headEnd type="none" w="sm" len="sm"/>
            <a:tailEnd type="none" w="sm" len="sm"/>
          </a:ln>
        </p:spPr>
      </p:sp>
      <p:sp>
        <p:nvSpPr>
          <p:cNvPr id="10" name="AutoShape 10"/>
          <p:cNvSpPr/>
          <p:nvPr/>
        </p:nvSpPr>
        <p:spPr>
          <a:xfrm>
            <a:off x="1367554" y="568102"/>
            <a:ext cx="375086" cy="438940"/>
          </a:xfrm>
          <a:prstGeom prst="line">
            <a:avLst/>
          </a:prstGeom>
          <a:ln w="66675" cap="flat">
            <a:solidFill>
              <a:srgbClr val="BEC6D4"/>
            </a:solidFill>
            <a:prstDash val="solid"/>
            <a:headEnd type="none" w="sm" len="sm"/>
            <a:tailEnd type="none" w="sm" len="sm"/>
          </a:ln>
        </p:spPr>
      </p:sp>
      <p:sp>
        <p:nvSpPr>
          <p:cNvPr id="11" name="AutoShape 11"/>
          <p:cNvSpPr/>
          <p:nvPr/>
        </p:nvSpPr>
        <p:spPr>
          <a:xfrm>
            <a:off x="1708772" y="568102"/>
            <a:ext cx="375086" cy="438940"/>
          </a:xfrm>
          <a:prstGeom prst="line">
            <a:avLst/>
          </a:prstGeom>
          <a:ln w="66675" cap="flat">
            <a:solidFill>
              <a:srgbClr val="BEC6D4"/>
            </a:solidFill>
            <a:prstDash val="solid"/>
            <a:headEnd type="none" w="sm" len="sm"/>
            <a:tailEnd type="none" w="sm" len="sm"/>
          </a:ln>
        </p:spPr>
      </p:sp>
      <p:sp>
        <p:nvSpPr>
          <p:cNvPr id="12" name="AutoShape 12"/>
          <p:cNvSpPr/>
          <p:nvPr/>
        </p:nvSpPr>
        <p:spPr>
          <a:xfrm>
            <a:off x="2049991" y="568102"/>
            <a:ext cx="375086" cy="438940"/>
          </a:xfrm>
          <a:prstGeom prst="line">
            <a:avLst/>
          </a:prstGeom>
          <a:ln w="66675" cap="flat">
            <a:solidFill>
              <a:srgbClr val="BEC6D4"/>
            </a:solidFill>
            <a:prstDash val="solid"/>
            <a:headEnd type="none" w="sm" len="sm"/>
            <a:tailEnd type="none" w="sm" len="sm"/>
          </a:ln>
        </p:spPr>
      </p:sp>
      <p:sp>
        <p:nvSpPr>
          <p:cNvPr id="13" name="AutoShape 13"/>
          <p:cNvSpPr/>
          <p:nvPr/>
        </p:nvSpPr>
        <p:spPr>
          <a:xfrm>
            <a:off x="2391209" y="568102"/>
            <a:ext cx="375086" cy="438940"/>
          </a:xfrm>
          <a:prstGeom prst="line">
            <a:avLst/>
          </a:prstGeom>
          <a:ln w="66675" cap="flat">
            <a:solidFill>
              <a:srgbClr val="BEC6D4"/>
            </a:solidFill>
            <a:prstDash val="solid"/>
            <a:headEnd type="none" w="sm" len="sm"/>
            <a:tailEnd type="none" w="sm" len="sm"/>
          </a:ln>
        </p:spPr>
      </p:sp>
      <p:sp>
        <p:nvSpPr>
          <p:cNvPr id="14" name="AutoShape 14"/>
          <p:cNvSpPr/>
          <p:nvPr/>
        </p:nvSpPr>
        <p:spPr>
          <a:xfrm>
            <a:off x="2732427" y="568102"/>
            <a:ext cx="375086" cy="438940"/>
          </a:xfrm>
          <a:prstGeom prst="line">
            <a:avLst/>
          </a:prstGeom>
          <a:ln w="66675" cap="flat">
            <a:solidFill>
              <a:srgbClr val="BEC6D4"/>
            </a:solidFill>
            <a:prstDash val="solid"/>
            <a:headEnd type="none" w="sm" len="sm"/>
            <a:tailEnd type="none" w="sm" len="sm"/>
          </a:ln>
        </p:spPr>
      </p:sp>
      <p:sp>
        <p:nvSpPr>
          <p:cNvPr id="15" name="AutoShape 15"/>
          <p:cNvSpPr/>
          <p:nvPr/>
        </p:nvSpPr>
        <p:spPr>
          <a:xfrm>
            <a:off x="3073645" y="568102"/>
            <a:ext cx="375086" cy="438940"/>
          </a:xfrm>
          <a:prstGeom prst="line">
            <a:avLst/>
          </a:prstGeom>
          <a:ln w="66675" cap="flat">
            <a:solidFill>
              <a:srgbClr val="BEC6D4"/>
            </a:solidFill>
            <a:prstDash val="solid"/>
            <a:headEnd type="none" w="sm" len="sm"/>
            <a:tailEnd type="none" w="sm" len="sm"/>
          </a:ln>
        </p:spPr>
      </p:sp>
      <p:sp>
        <p:nvSpPr>
          <p:cNvPr id="16" name="Freeform 16"/>
          <p:cNvSpPr/>
          <p:nvPr/>
        </p:nvSpPr>
        <p:spPr>
          <a:xfrm>
            <a:off x="1354715" y="4124297"/>
            <a:ext cx="4074836" cy="2719338"/>
          </a:xfrm>
          <a:custGeom>
            <a:avLst/>
            <a:gdLst/>
            <a:ahLst/>
            <a:cxnLst/>
            <a:rect l="l" t="t" r="r" b="b"/>
            <a:pathLst>
              <a:path w="4074836" h="2719338">
                <a:moveTo>
                  <a:pt x="0" y="0"/>
                </a:moveTo>
                <a:lnTo>
                  <a:pt x="4074836" y="0"/>
                </a:lnTo>
                <a:lnTo>
                  <a:pt x="4074836" y="2719338"/>
                </a:lnTo>
                <a:lnTo>
                  <a:pt x="0" y="2719338"/>
                </a:lnTo>
                <a:lnTo>
                  <a:pt x="0" y="0"/>
                </a:lnTo>
                <a:close/>
              </a:path>
            </a:pathLst>
          </a:custGeom>
          <a:blipFill>
            <a:blip r:embed="rId7"/>
            <a:stretch>
              <a:fillRect/>
            </a:stretch>
          </a:blipFill>
        </p:spPr>
      </p:sp>
      <p:sp>
        <p:nvSpPr>
          <p:cNvPr id="17" name="Freeform 17"/>
          <p:cNvSpPr/>
          <p:nvPr/>
        </p:nvSpPr>
        <p:spPr>
          <a:xfrm>
            <a:off x="6982126" y="4124297"/>
            <a:ext cx="4323748" cy="2719338"/>
          </a:xfrm>
          <a:custGeom>
            <a:avLst/>
            <a:gdLst/>
            <a:ahLst/>
            <a:cxnLst/>
            <a:rect l="l" t="t" r="r" b="b"/>
            <a:pathLst>
              <a:path w="4323748" h="2719338">
                <a:moveTo>
                  <a:pt x="0" y="0"/>
                </a:moveTo>
                <a:lnTo>
                  <a:pt x="4323748" y="0"/>
                </a:lnTo>
                <a:lnTo>
                  <a:pt x="4323748" y="2719338"/>
                </a:lnTo>
                <a:lnTo>
                  <a:pt x="0" y="2719338"/>
                </a:lnTo>
                <a:lnTo>
                  <a:pt x="0" y="0"/>
                </a:lnTo>
                <a:close/>
              </a:path>
            </a:pathLst>
          </a:custGeom>
          <a:blipFill>
            <a:blip r:embed="rId8"/>
            <a:stretch>
              <a:fillRect/>
            </a:stretch>
          </a:blipFill>
        </p:spPr>
      </p:sp>
      <p:sp>
        <p:nvSpPr>
          <p:cNvPr id="18" name="Freeform 18"/>
          <p:cNvSpPr/>
          <p:nvPr/>
        </p:nvSpPr>
        <p:spPr>
          <a:xfrm>
            <a:off x="12858449" y="4124297"/>
            <a:ext cx="4715615" cy="2719338"/>
          </a:xfrm>
          <a:custGeom>
            <a:avLst/>
            <a:gdLst/>
            <a:ahLst/>
            <a:cxnLst/>
            <a:rect l="l" t="t" r="r" b="b"/>
            <a:pathLst>
              <a:path w="4715615" h="2719338">
                <a:moveTo>
                  <a:pt x="0" y="0"/>
                </a:moveTo>
                <a:lnTo>
                  <a:pt x="4715615" y="0"/>
                </a:lnTo>
                <a:lnTo>
                  <a:pt x="4715615" y="2719338"/>
                </a:lnTo>
                <a:lnTo>
                  <a:pt x="0" y="2719338"/>
                </a:lnTo>
                <a:lnTo>
                  <a:pt x="0" y="0"/>
                </a:lnTo>
                <a:close/>
              </a:path>
            </a:pathLst>
          </a:custGeom>
          <a:blipFill>
            <a:blip r:embed="rId9"/>
            <a:stretch>
              <a:fillRect/>
            </a:stretch>
          </a:blipFill>
        </p:spPr>
      </p:sp>
      <p:sp>
        <p:nvSpPr>
          <p:cNvPr id="19" name="TextBox 19"/>
          <p:cNvSpPr txBox="1"/>
          <p:nvPr/>
        </p:nvSpPr>
        <p:spPr>
          <a:xfrm>
            <a:off x="257669" y="1171515"/>
            <a:ext cx="17772662" cy="1733550"/>
          </a:xfrm>
          <a:prstGeom prst="rect">
            <a:avLst/>
          </a:prstGeom>
        </p:spPr>
        <p:txBody>
          <a:bodyPr lIns="0" tIns="0" rIns="0" bIns="0" rtlCol="0" anchor="t">
            <a:spAutoFit/>
          </a:bodyPr>
          <a:lstStyle/>
          <a:p>
            <a:pPr algn="ctr">
              <a:lnSpc>
                <a:spcPts val="6840"/>
              </a:lnSpc>
            </a:pPr>
            <a:r>
              <a:rPr lang="en-US" sz="5700" dirty="0">
                <a:solidFill>
                  <a:srgbClr val="051D64"/>
                </a:solidFill>
                <a:latin typeface="Oswald Bold"/>
              </a:rPr>
              <a:t>ỨNG DỤNG CỦA CONVOLUTIONAL NEURAL NETWORKS (CNN)</a:t>
            </a:r>
          </a:p>
          <a:p>
            <a:pPr algn="ctr">
              <a:lnSpc>
                <a:spcPts val="6840"/>
              </a:lnSpc>
            </a:pPr>
            <a:endParaRPr lang="en-US" sz="5700" dirty="0">
              <a:solidFill>
                <a:srgbClr val="051D64"/>
              </a:solidFill>
              <a:latin typeface="Oswald Bold"/>
            </a:endParaRPr>
          </a:p>
        </p:txBody>
      </p:sp>
      <p:sp>
        <p:nvSpPr>
          <p:cNvPr id="20" name="TextBox 20"/>
          <p:cNvSpPr txBox="1"/>
          <p:nvPr/>
        </p:nvSpPr>
        <p:spPr>
          <a:xfrm>
            <a:off x="591359" y="2841329"/>
            <a:ext cx="17105282" cy="528035"/>
          </a:xfrm>
          <a:prstGeom prst="rect">
            <a:avLst/>
          </a:prstGeom>
        </p:spPr>
        <p:txBody>
          <a:bodyPr lIns="0" tIns="0" rIns="0" bIns="0" rtlCol="0" anchor="t">
            <a:spAutoFit/>
          </a:bodyPr>
          <a:lstStyle/>
          <a:p>
            <a:pPr algn="just">
              <a:lnSpc>
                <a:spcPts val="4233"/>
              </a:lnSpc>
            </a:pPr>
            <a:r>
              <a:rPr lang="en-US" sz="3527" dirty="0">
                <a:solidFill>
                  <a:srgbClr val="03060B"/>
                </a:solidFill>
                <a:latin typeface="Canva Sans"/>
              </a:rPr>
              <a:t>CNN </a:t>
            </a:r>
            <a:r>
              <a:rPr lang="en-US" sz="3527" dirty="0" err="1">
                <a:solidFill>
                  <a:srgbClr val="03060B"/>
                </a:solidFill>
                <a:latin typeface="Canva Sans"/>
              </a:rPr>
              <a:t>được</a:t>
            </a:r>
            <a:r>
              <a:rPr lang="en-US" sz="3527" dirty="0">
                <a:solidFill>
                  <a:srgbClr val="03060B"/>
                </a:solidFill>
                <a:latin typeface="Canva Sans"/>
              </a:rPr>
              <a:t> </a:t>
            </a:r>
            <a:r>
              <a:rPr lang="en-US" sz="3527" dirty="0" err="1">
                <a:solidFill>
                  <a:srgbClr val="03060B"/>
                </a:solidFill>
                <a:latin typeface="Canva Sans"/>
              </a:rPr>
              <a:t>sử</a:t>
            </a:r>
            <a:r>
              <a:rPr lang="en-US" sz="3527" dirty="0">
                <a:solidFill>
                  <a:srgbClr val="03060B"/>
                </a:solidFill>
                <a:latin typeface="Canva Sans"/>
              </a:rPr>
              <a:t> </a:t>
            </a:r>
            <a:r>
              <a:rPr lang="en-US" sz="3527" dirty="0" err="1">
                <a:solidFill>
                  <a:srgbClr val="03060B"/>
                </a:solidFill>
                <a:latin typeface="Canva Sans"/>
              </a:rPr>
              <a:t>dụng</a:t>
            </a:r>
            <a:r>
              <a:rPr lang="en-US" sz="3527" dirty="0">
                <a:solidFill>
                  <a:srgbClr val="03060B"/>
                </a:solidFill>
                <a:latin typeface="Canva Sans"/>
              </a:rPr>
              <a:t> </a:t>
            </a:r>
            <a:r>
              <a:rPr lang="en-US" sz="3527" dirty="0" err="1">
                <a:solidFill>
                  <a:srgbClr val="03060B"/>
                </a:solidFill>
                <a:latin typeface="Canva Sans"/>
              </a:rPr>
              <a:t>nhiều</a:t>
            </a:r>
            <a:r>
              <a:rPr lang="en-US" sz="3527" dirty="0">
                <a:solidFill>
                  <a:srgbClr val="03060B"/>
                </a:solidFill>
                <a:latin typeface="Canva Sans"/>
              </a:rPr>
              <a:t> </a:t>
            </a:r>
            <a:r>
              <a:rPr lang="en-US" sz="3527" dirty="0" err="1">
                <a:solidFill>
                  <a:srgbClr val="03060B"/>
                </a:solidFill>
                <a:latin typeface="Canva Sans"/>
              </a:rPr>
              <a:t>trong</a:t>
            </a:r>
            <a:r>
              <a:rPr lang="en-US" sz="3527" dirty="0">
                <a:solidFill>
                  <a:srgbClr val="03060B"/>
                </a:solidFill>
                <a:latin typeface="Canva Sans"/>
              </a:rPr>
              <a:t> </a:t>
            </a:r>
            <a:r>
              <a:rPr lang="en-US" sz="3527" dirty="0" err="1">
                <a:solidFill>
                  <a:srgbClr val="03060B"/>
                </a:solidFill>
                <a:latin typeface="Canva Sans"/>
              </a:rPr>
              <a:t>các</a:t>
            </a:r>
            <a:r>
              <a:rPr lang="en-US" sz="3527" dirty="0">
                <a:solidFill>
                  <a:srgbClr val="03060B"/>
                </a:solidFill>
                <a:latin typeface="Canva Sans"/>
              </a:rPr>
              <a:t> </a:t>
            </a:r>
            <a:r>
              <a:rPr lang="en-US" sz="3527" dirty="0" err="1">
                <a:solidFill>
                  <a:srgbClr val="03060B"/>
                </a:solidFill>
                <a:latin typeface="Canva Sans"/>
              </a:rPr>
              <a:t>bài</a:t>
            </a:r>
            <a:r>
              <a:rPr lang="en-US" sz="3527" dirty="0">
                <a:solidFill>
                  <a:srgbClr val="03060B"/>
                </a:solidFill>
                <a:latin typeface="Canva Sans"/>
              </a:rPr>
              <a:t> </a:t>
            </a:r>
            <a:r>
              <a:rPr lang="en-US" sz="3527" dirty="0" err="1">
                <a:solidFill>
                  <a:srgbClr val="03060B"/>
                </a:solidFill>
                <a:latin typeface="Canva Sans"/>
              </a:rPr>
              <a:t>toán</a:t>
            </a:r>
            <a:r>
              <a:rPr lang="en-US" sz="3527" dirty="0">
                <a:solidFill>
                  <a:srgbClr val="03060B"/>
                </a:solidFill>
                <a:latin typeface="Canva Sans"/>
              </a:rPr>
              <a:t> </a:t>
            </a:r>
            <a:r>
              <a:rPr lang="en-US" sz="3527" dirty="0" err="1">
                <a:solidFill>
                  <a:srgbClr val="03060B"/>
                </a:solidFill>
                <a:latin typeface="Canva Sans"/>
              </a:rPr>
              <a:t>nhận</a:t>
            </a:r>
            <a:r>
              <a:rPr lang="en-US" sz="3527" dirty="0">
                <a:solidFill>
                  <a:srgbClr val="03060B"/>
                </a:solidFill>
                <a:latin typeface="Canva Sans"/>
              </a:rPr>
              <a:t> </a:t>
            </a:r>
            <a:r>
              <a:rPr lang="en-US" sz="3527" dirty="0" err="1">
                <a:solidFill>
                  <a:srgbClr val="03060B"/>
                </a:solidFill>
                <a:latin typeface="Canva Sans"/>
              </a:rPr>
              <a:t>dạng</a:t>
            </a:r>
            <a:r>
              <a:rPr lang="en-US" sz="3527" dirty="0">
                <a:solidFill>
                  <a:srgbClr val="03060B"/>
                </a:solidFill>
                <a:latin typeface="Canva Sans"/>
              </a:rPr>
              <a:t> </a:t>
            </a:r>
            <a:r>
              <a:rPr lang="en-US" sz="3527" dirty="0" err="1">
                <a:solidFill>
                  <a:srgbClr val="03060B"/>
                </a:solidFill>
                <a:latin typeface="Canva Sans"/>
              </a:rPr>
              <a:t>các</a:t>
            </a:r>
            <a:r>
              <a:rPr lang="en-US" sz="3527" dirty="0">
                <a:solidFill>
                  <a:srgbClr val="03060B"/>
                </a:solidFill>
                <a:latin typeface="Canva Sans"/>
              </a:rPr>
              <a:t> object </a:t>
            </a:r>
            <a:r>
              <a:rPr lang="en-US" sz="3527" dirty="0" err="1">
                <a:solidFill>
                  <a:srgbClr val="03060B"/>
                </a:solidFill>
                <a:latin typeface="Canva Sans"/>
              </a:rPr>
              <a:t>trong</a:t>
            </a:r>
            <a:r>
              <a:rPr lang="en-US" sz="3527" dirty="0">
                <a:solidFill>
                  <a:srgbClr val="03060B"/>
                </a:solidFill>
                <a:latin typeface="Canva Sans"/>
              </a:rPr>
              <a:t> </a:t>
            </a:r>
            <a:r>
              <a:rPr lang="en-US" sz="3527" dirty="0" err="1">
                <a:solidFill>
                  <a:srgbClr val="03060B"/>
                </a:solidFill>
                <a:latin typeface="Canva Sans"/>
              </a:rPr>
              <a:t>ảnh</a:t>
            </a:r>
            <a:r>
              <a:rPr lang="en-US" sz="3527" dirty="0">
                <a:solidFill>
                  <a:srgbClr val="03060B"/>
                </a:solidFill>
                <a:latin typeface="Canva Sans"/>
              </a:rPr>
              <a:t>.</a:t>
            </a:r>
          </a:p>
        </p:txBody>
      </p:sp>
      <p:sp>
        <p:nvSpPr>
          <p:cNvPr id="21" name="TextBox 21"/>
          <p:cNvSpPr txBox="1"/>
          <p:nvPr/>
        </p:nvSpPr>
        <p:spPr>
          <a:xfrm>
            <a:off x="1117531" y="7124821"/>
            <a:ext cx="4549204" cy="438150"/>
          </a:xfrm>
          <a:prstGeom prst="rect">
            <a:avLst/>
          </a:prstGeom>
        </p:spPr>
        <p:txBody>
          <a:bodyPr lIns="0" tIns="0" rIns="0" bIns="0" rtlCol="0" anchor="t">
            <a:spAutoFit/>
          </a:bodyPr>
          <a:lstStyle/>
          <a:p>
            <a:pPr algn="just">
              <a:lnSpc>
                <a:spcPts val="3513"/>
              </a:lnSpc>
            </a:pPr>
            <a:r>
              <a:rPr lang="en-US" sz="2927">
                <a:solidFill>
                  <a:srgbClr val="03060B"/>
                </a:solidFill>
                <a:latin typeface="Canva Sans"/>
              </a:rPr>
              <a:t>NHẬN DẠNG BIỂN SỐ XE</a:t>
            </a:r>
          </a:p>
        </p:txBody>
      </p:sp>
      <p:sp>
        <p:nvSpPr>
          <p:cNvPr id="22" name="TextBox 22"/>
          <p:cNvSpPr txBox="1"/>
          <p:nvPr/>
        </p:nvSpPr>
        <p:spPr>
          <a:xfrm>
            <a:off x="6670984" y="7124821"/>
            <a:ext cx="4946033" cy="438150"/>
          </a:xfrm>
          <a:prstGeom prst="rect">
            <a:avLst/>
          </a:prstGeom>
        </p:spPr>
        <p:txBody>
          <a:bodyPr lIns="0" tIns="0" rIns="0" bIns="0" rtlCol="0" anchor="t">
            <a:spAutoFit/>
          </a:bodyPr>
          <a:lstStyle/>
          <a:p>
            <a:pPr algn="just">
              <a:lnSpc>
                <a:spcPts val="3513"/>
              </a:lnSpc>
            </a:pPr>
            <a:r>
              <a:rPr lang="en-US" sz="2927">
                <a:solidFill>
                  <a:srgbClr val="03060B"/>
                </a:solidFill>
                <a:latin typeface="Canva Sans"/>
              </a:rPr>
              <a:t>NHẬN DẠNG DẤU VÂN TAY</a:t>
            </a:r>
          </a:p>
        </p:txBody>
      </p:sp>
      <p:sp>
        <p:nvSpPr>
          <p:cNvPr id="23" name="TextBox 23"/>
          <p:cNvSpPr txBox="1"/>
          <p:nvPr/>
        </p:nvSpPr>
        <p:spPr>
          <a:xfrm>
            <a:off x="12938689" y="7124821"/>
            <a:ext cx="4549204" cy="438150"/>
          </a:xfrm>
          <a:prstGeom prst="rect">
            <a:avLst/>
          </a:prstGeom>
        </p:spPr>
        <p:txBody>
          <a:bodyPr lIns="0" tIns="0" rIns="0" bIns="0" rtlCol="0" anchor="t">
            <a:spAutoFit/>
          </a:bodyPr>
          <a:lstStyle/>
          <a:p>
            <a:pPr algn="just">
              <a:lnSpc>
                <a:spcPts val="3513"/>
              </a:lnSpc>
            </a:pPr>
            <a:r>
              <a:rPr lang="en-US" sz="2927">
                <a:solidFill>
                  <a:srgbClr val="03060B"/>
                </a:solidFill>
                <a:latin typeface="Canva Sans"/>
              </a:rPr>
              <a:t>NHẬN DẠNG ĐỘNG VẬT</a:t>
            </a:r>
          </a:p>
        </p:txBody>
      </p:sp>
      <p:sp>
        <p:nvSpPr>
          <p:cNvPr id="24" name="TextBox 24"/>
          <p:cNvSpPr txBox="1"/>
          <p:nvPr/>
        </p:nvSpPr>
        <p:spPr>
          <a:xfrm>
            <a:off x="6258892" y="8315446"/>
            <a:ext cx="5770216" cy="438150"/>
          </a:xfrm>
          <a:prstGeom prst="rect">
            <a:avLst/>
          </a:prstGeom>
        </p:spPr>
        <p:txBody>
          <a:bodyPr lIns="0" tIns="0" rIns="0" bIns="0" rtlCol="0" anchor="t">
            <a:spAutoFit/>
          </a:bodyPr>
          <a:lstStyle/>
          <a:p>
            <a:pPr algn="ctr">
              <a:lnSpc>
                <a:spcPts val="3513"/>
              </a:lnSpc>
            </a:pPr>
            <a:r>
              <a:rPr lang="en-US" sz="2927">
                <a:solidFill>
                  <a:srgbClr val="03060B"/>
                </a:solidFill>
                <a:latin typeface="Canva Sans"/>
              </a:rPr>
              <a:t>VÀ NHIỀU ỨNG DỤNG KHÁC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flipV="1">
            <a:off x="-131986" y="8010653"/>
            <a:ext cx="7406742" cy="2765858"/>
          </a:xfrm>
          <a:custGeom>
            <a:avLst/>
            <a:gdLst/>
            <a:ahLst/>
            <a:cxnLst/>
            <a:rect l="l" t="t" r="r" b="b"/>
            <a:pathLst>
              <a:path w="7406742" h="2765858">
                <a:moveTo>
                  <a:pt x="0" y="2765857"/>
                </a:moveTo>
                <a:lnTo>
                  <a:pt x="7406742" y="2765857"/>
                </a:lnTo>
                <a:lnTo>
                  <a:pt x="7406742" y="0"/>
                </a:lnTo>
                <a:lnTo>
                  <a:pt x="0" y="0"/>
                </a:lnTo>
                <a:lnTo>
                  <a:pt x="0" y="2765857"/>
                </a:lnTo>
                <a:close/>
              </a:path>
            </a:pathLst>
          </a:custGeom>
          <a:blipFill>
            <a:blip r:embed="rId3">
              <a:extLst>
                <a:ext uri="{96DAC541-7B7A-43D3-8B79-37D633B846F1}">
                  <asvg:svgBlip xmlns:asvg="http://schemas.microsoft.com/office/drawing/2016/SVG/main" r:embed="rId4"/>
                </a:ext>
              </a:extLst>
            </a:blip>
            <a:stretch>
              <a:fillRect r="-103224"/>
            </a:stretch>
          </a:blipFill>
        </p:spPr>
      </p:sp>
      <p:sp>
        <p:nvSpPr>
          <p:cNvPr id="3" name="TextBox 3"/>
          <p:cNvSpPr txBox="1"/>
          <p:nvPr/>
        </p:nvSpPr>
        <p:spPr>
          <a:xfrm>
            <a:off x="662396" y="1301363"/>
            <a:ext cx="9482096" cy="1086154"/>
          </a:xfrm>
          <a:prstGeom prst="rect">
            <a:avLst/>
          </a:prstGeom>
        </p:spPr>
        <p:txBody>
          <a:bodyPr lIns="0" tIns="0" rIns="0" bIns="0" rtlCol="0" anchor="t">
            <a:spAutoFit/>
          </a:bodyPr>
          <a:lstStyle/>
          <a:p>
            <a:pPr>
              <a:lnSpc>
                <a:spcPts val="8585"/>
              </a:lnSpc>
            </a:pPr>
            <a:r>
              <a:rPr lang="en-US" sz="7154" dirty="0">
                <a:solidFill>
                  <a:srgbClr val="051D64"/>
                </a:solidFill>
                <a:latin typeface="Oswald Bold"/>
              </a:rPr>
              <a:t>NGUYÊN LÝ HOẠT ĐỘNG</a:t>
            </a:r>
          </a:p>
        </p:txBody>
      </p:sp>
      <p:sp>
        <p:nvSpPr>
          <p:cNvPr id="4" name="Freeform 4"/>
          <p:cNvSpPr/>
          <p:nvPr/>
        </p:nvSpPr>
        <p:spPr>
          <a:xfrm>
            <a:off x="10144492" y="4933960"/>
            <a:ext cx="13530050" cy="8509466"/>
          </a:xfrm>
          <a:custGeom>
            <a:avLst/>
            <a:gdLst/>
            <a:ahLst/>
            <a:cxnLst/>
            <a:rect l="l" t="t" r="r" b="b"/>
            <a:pathLst>
              <a:path w="13530050" h="8509466">
                <a:moveTo>
                  <a:pt x="0" y="0"/>
                </a:moveTo>
                <a:lnTo>
                  <a:pt x="13530050" y="0"/>
                </a:lnTo>
                <a:lnTo>
                  <a:pt x="13530050" y="8509466"/>
                </a:lnTo>
                <a:lnTo>
                  <a:pt x="0" y="8509466"/>
                </a:lnTo>
                <a:lnTo>
                  <a:pt x="0" y="0"/>
                </a:lnTo>
                <a:close/>
              </a:path>
            </a:pathLst>
          </a:custGeom>
          <a:blipFill>
            <a:blip r:embed="rId5"/>
            <a:stretch>
              <a:fillRect/>
            </a:stretch>
          </a:blipFill>
        </p:spPr>
      </p:sp>
      <p:grpSp>
        <p:nvGrpSpPr>
          <p:cNvPr id="7" name="Group 7"/>
          <p:cNvGrpSpPr/>
          <p:nvPr/>
        </p:nvGrpSpPr>
        <p:grpSpPr>
          <a:xfrm rot="-10800000">
            <a:off x="7081683" y="-1769871"/>
            <a:ext cx="7499226" cy="3722217"/>
            <a:chOff x="0" y="0"/>
            <a:chExt cx="812800" cy="403431"/>
          </a:xfrm>
        </p:grpSpPr>
        <p:sp>
          <p:nvSpPr>
            <p:cNvPr id="8" name="Freeform 8"/>
            <p:cNvSpPr/>
            <p:nvPr/>
          </p:nvSpPr>
          <p:spPr>
            <a:xfrm>
              <a:off x="0" y="0"/>
              <a:ext cx="812800" cy="403431"/>
            </a:xfrm>
            <a:custGeom>
              <a:avLst/>
              <a:gdLst/>
              <a:ahLst/>
              <a:cxnLst/>
              <a:rect l="l" t="t" r="r" b="b"/>
              <a:pathLst>
                <a:path w="812800" h="403431">
                  <a:moveTo>
                    <a:pt x="406400" y="0"/>
                  </a:moveTo>
                  <a:lnTo>
                    <a:pt x="812800" y="403431"/>
                  </a:lnTo>
                  <a:lnTo>
                    <a:pt x="0" y="403431"/>
                  </a:lnTo>
                  <a:lnTo>
                    <a:pt x="406400" y="0"/>
                  </a:lnTo>
                  <a:close/>
                </a:path>
              </a:pathLst>
            </a:custGeom>
            <a:solidFill>
              <a:srgbClr val="5A6C99"/>
            </a:solidFill>
          </p:spPr>
        </p:sp>
        <p:sp>
          <p:nvSpPr>
            <p:cNvPr id="9" name="TextBox 9"/>
            <p:cNvSpPr txBox="1"/>
            <p:nvPr/>
          </p:nvSpPr>
          <p:spPr>
            <a:xfrm>
              <a:off x="127000" y="149207"/>
              <a:ext cx="558800" cy="225407"/>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10800000">
            <a:off x="6189229" y="-1769871"/>
            <a:ext cx="7499226" cy="4027778"/>
            <a:chOff x="0" y="0"/>
            <a:chExt cx="812800" cy="436549"/>
          </a:xfrm>
        </p:grpSpPr>
        <p:sp>
          <p:nvSpPr>
            <p:cNvPr id="11" name="Freeform 11"/>
            <p:cNvSpPr/>
            <p:nvPr/>
          </p:nvSpPr>
          <p:spPr>
            <a:xfrm>
              <a:off x="0" y="0"/>
              <a:ext cx="812800" cy="436549"/>
            </a:xfrm>
            <a:custGeom>
              <a:avLst/>
              <a:gdLst/>
              <a:ahLst/>
              <a:cxnLst/>
              <a:rect l="l" t="t" r="r" b="b"/>
              <a:pathLst>
                <a:path w="812800" h="436549">
                  <a:moveTo>
                    <a:pt x="406400" y="0"/>
                  </a:moveTo>
                  <a:lnTo>
                    <a:pt x="812800" y="436549"/>
                  </a:lnTo>
                  <a:lnTo>
                    <a:pt x="0" y="436549"/>
                  </a:lnTo>
                  <a:lnTo>
                    <a:pt x="406400" y="0"/>
                  </a:lnTo>
                  <a:close/>
                </a:path>
              </a:pathLst>
            </a:custGeom>
            <a:solidFill>
              <a:srgbClr val="051D64"/>
            </a:solidFill>
          </p:spPr>
        </p:sp>
        <p:sp>
          <p:nvSpPr>
            <p:cNvPr id="12" name="TextBox 12"/>
            <p:cNvSpPr txBox="1"/>
            <p:nvPr/>
          </p:nvSpPr>
          <p:spPr>
            <a:xfrm>
              <a:off x="127000" y="164583"/>
              <a:ext cx="558800" cy="240783"/>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flipH="1" flipV="1">
            <a:off x="9119706" y="650042"/>
            <a:ext cx="1140604" cy="1266742"/>
          </a:xfrm>
          <a:prstGeom prst="line">
            <a:avLst/>
          </a:prstGeom>
          <a:ln w="95250" cap="flat">
            <a:solidFill>
              <a:srgbClr val="F9B680"/>
            </a:solidFill>
            <a:prstDash val="solid"/>
            <a:headEnd type="none" w="sm" len="sm"/>
            <a:tailEnd type="none" w="sm" len="sm"/>
          </a:ln>
        </p:spPr>
      </p:sp>
      <p:sp>
        <p:nvSpPr>
          <p:cNvPr id="14" name="AutoShape 14"/>
          <p:cNvSpPr/>
          <p:nvPr/>
        </p:nvSpPr>
        <p:spPr>
          <a:xfrm flipH="1" flipV="1">
            <a:off x="9411884" y="293043"/>
            <a:ext cx="1140604" cy="1266742"/>
          </a:xfrm>
          <a:prstGeom prst="line">
            <a:avLst/>
          </a:prstGeom>
          <a:ln w="95250" cap="flat">
            <a:solidFill>
              <a:srgbClr val="F9B680"/>
            </a:solidFill>
            <a:prstDash val="solid"/>
            <a:headEnd type="none" w="sm" len="sm"/>
            <a:tailEnd type="none" w="sm" len="sm"/>
          </a:ln>
        </p:spPr>
      </p:sp>
      <p:sp>
        <p:nvSpPr>
          <p:cNvPr id="15" name="Freeform 15"/>
          <p:cNvSpPr/>
          <p:nvPr/>
        </p:nvSpPr>
        <p:spPr>
          <a:xfrm>
            <a:off x="13688455" y="-284896"/>
            <a:ext cx="4814654" cy="5085608"/>
          </a:xfrm>
          <a:custGeom>
            <a:avLst/>
            <a:gdLst/>
            <a:ahLst/>
            <a:cxnLst/>
            <a:rect l="l" t="t" r="r" b="b"/>
            <a:pathLst>
              <a:path w="4814654" h="5085608">
                <a:moveTo>
                  <a:pt x="0" y="0"/>
                </a:moveTo>
                <a:lnTo>
                  <a:pt x="4814654" y="0"/>
                </a:lnTo>
                <a:lnTo>
                  <a:pt x="4814654" y="5085608"/>
                </a:lnTo>
                <a:lnTo>
                  <a:pt x="0" y="5085608"/>
                </a:lnTo>
                <a:lnTo>
                  <a:pt x="0" y="0"/>
                </a:lnTo>
                <a:close/>
              </a:path>
            </a:pathLst>
          </a:custGeom>
          <a:blipFill>
            <a:blip r:embed="rId6"/>
            <a:stretch>
              <a:fillRect/>
            </a:stretch>
          </a:blipFill>
        </p:spPr>
      </p:sp>
      <p:sp>
        <p:nvSpPr>
          <p:cNvPr id="16" name="TextBox 16"/>
          <p:cNvSpPr txBox="1"/>
          <p:nvPr/>
        </p:nvSpPr>
        <p:spPr>
          <a:xfrm>
            <a:off x="662396" y="3155993"/>
            <a:ext cx="8872973" cy="5991491"/>
          </a:xfrm>
          <a:prstGeom prst="rect">
            <a:avLst/>
          </a:prstGeom>
        </p:spPr>
        <p:txBody>
          <a:bodyPr lIns="0" tIns="0" rIns="0" bIns="0" rtlCol="0" anchor="t">
            <a:spAutoFit/>
          </a:bodyPr>
          <a:lstStyle/>
          <a:p>
            <a:pPr>
              <a:lnSpc>
                <a:spcPts val="7762"/>
              </a:lnSpc>
            </a:pPr>
            <a:r>
              <a:rPr lang="en-US" sz="5544" dirty="0">
                <a:solidFill>
                  <a:srgbClr val="03060B"/>
                </a:solidFill>
                <a:latin typeface="Cooper Hewitt"/>
              </a:rPr>
              <a:t>1. Convolution Layer</a:t>
            </a:r>
          </a:p>
          <a:p>
            <a:pPr>
              <a:lnSpc>
                <a:spcPts val="7762"/>
              </a:lnSpc>
            </a:pPr>
            <a:r>
              <a:rPr lang="en-US" sz="5544" dirty="0">
                <a:solidFill>
                  <a:srgbClr val="03060B"/>
                </a:solidFill>
                <a:latin typeface="Cooper Hewitt"/>
              </a:rPr>
              <a:t>2. Stride</a:t>
            </a:r>
          </a:p>
          <a:p>
            <a:pPr>
              <a:lnSpc>
                <a:spcPts val="7762"/>
              </a:lnSpc>
            </a:pPr>
            <a:r>
              <a:rPr lang="en-US" sz="5544" dirty="0">
                <a:solidFill>
                  <a:srgbClr val="03060B"/>
                </a:solidFill>
                <a:latin typeface="Cooper Hewitt"/>
              </a:rPr>
              <a:t>3. Padding</a:t>
            </a:r>
          </a:p>
          <a:p>
            <a:pPr>
              <a:lnSpc>
                <a:spcPts val="7762"/>
              </a:lnSpc>
            </a:pPr>
            <a:r>
              <a:rPr lang="en-US" sz="5544" dirty="0">
                <a:solidFill>
                  <a:srgbClr val="03060B"/>
                </a:solidFill>
                <a:latin typeface="Cooper Hewitt"/>
              </a:rPr>
              <a:t>4. </a:t>
            </a:r>
            <a:r>
              <a:rPr lang="en-US" sz="5544" dirty="0" err="1">
                <a:solidFill>
                  <a:srgbClr val="03060B"/>
                </a:solidFill>
                <a:latin typeface="Cooper Hewitt"/>
              </a:rPr>
              <a:t>ReLU</a:t>
            </a:r>
            <a:endParaRPr lang="en-US" sz="5544" dirty="0">
              <a:solidFill>
                <a:srgbClr val="03060B"/>
              </a:solidFill>
              <a:latin typeface="Cooper Hewitt"/>
            </a:endParaRPr>
          </a:p>
          <a:p>
            <a:pPr>
              <a:lnSpc>
                <a:spcPts val="7762"/>
              </a:lnSpc>
            </a:pPr>
            <a:r>
              <a:rPr lang="en-US" sz="5544" dirty="0">
                <a:solidFill>
                  <a:srgbClr val="03060B"/>
                </a:solidFill>
                <a:latin typeface="Cooper Hewitt"/>
              </a:rPr>
              <a:t>5. Pooling Layer</a:t>
            </a:r>
          </a:p>
          <a:p>
            <a:pPr>
              <a:lnSpc>
                <a:spcPts val="7762"/>
              </a:lnSpc>
            </a:pPr>
            <a:r>
              <a:rPr lang="en-US" sz="5544" dirty="0">
                <a:solidFill>
                  <a:srgbClr val="03060B"/>
                </a:solidFill>
                <a:latin typeface="Cooper Hewitt"/>
              </a:rPr>
              <a:t>6.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flipV="1">
            <a:off x="-131986" y="8010653"/>
            <a:ext cx="7406742" cy="2765858"/>
          </a:xfrm>
          <a:custGeom>
            <a:avLst/>
            <a:gdLst/>
            <a:ahLst/>
            <a:cxnLst/>
            <a:rect l="l" t="t" r="r" b="b"/>
            <a:pathLst>
              <a:path w="7406742" h="2765858">
                <a:moveTo>
                  <a:pt x="0" y="2765857"/>
                </a:moveTo>
                <a:lnTo>
                  <a:pt x="7406742" y="2765857"/>
                </a:lnTo>
                <a:lnTo>
                  <a:pt x="7406742" y="0"/>
                </a:lnTo>
                <a:lnTo>
                  <a:pt x="0" y="0"/>
                </a:lnTo>
                <a:lnTo>
                  <a:pt x="0" y="2765857"/>
                </a:lnTo>
                <a:close/>
              </a:path>
            </a:pathLst>
          </a:custGeom>
          <a:blipFill>
            <a:blip r:embed="rId3">
              <a:extLst>
                <a:ext uri="{96DAC541-7B7A-43D3-8B79-37D633B846F1}">
                  <asvg:svgBlip xmlns:asvg="http://schemas.microsoft.com/office/drawing/2016/SVG/main" r:embed="rId4"/>
                </a:ext>
              </a:extLst>
            </a:blip>
            <a:stretch>
              <a:fillRect r="-103224"/>
            </a:stretch>
          </a:blipFill>
        </p:spPr>
      </p:sp>
      <p:sp>
        <p:nvSpPr>
          <p:cNvPr id="3" name="Freeform 3"/>
          <p:cNvSpPr/>
          <p:nvPr/>
        </p:nvSpPr>
        <p:spPr>
          <a:xfrm>
            <a:off x="14977666" y="9573807"/>
            <a:ext cx="13530050" cy="8509466"/>
          </a:xfrm>
          <a:custGeom>
            <a:avLst/>
            <a:gdLst/>
            <a:ahLst/>
            <a:cxnLst/>
            <a:rect l="l" t="t" r="r" b="b"/>
            <a:pathLst>
              <a:path w="13530050" h="8509466">
                <a:moveTo>
                  <a:pt x="0" y="0"/>
                </a:moveTo>
                <a:lnTo>
                  <a:pt x="13530050" y="0"/>
                </a:lnTo>
                <a:lnTo>
                  <a:pt x="13530050" y="8509466"/>
                </a:lnTo>
                <a:lnTo>
                  <a:pt x="0" y="8509466"/>
                </a:lnTo>
                <a:lnTo>
                  <a:pt x="0" y="0"/>
                </a:lnTo>
                <a:close/>
              </a:path>
            </a:pathLst>
          </a:custGeom>
          <a:blipFill>
            <a:blip r:embed="rId5"/>
            <a:stretch>
              <a:fillRect/>
            </a:stretch>
          </a:blipFill>
        </p:spPr>
      </p:sp>
      <p:grpSp>
        <p:nvGrpSpPr>
          <p:cNvPr id="4" name="Group 4"/>
          <p:cNvGrpSpPr/>
          <p:nvPr/>
        </p:nvGrpSpPr>
        <p:grpSpPr>
          <a:xfrm>
            <a:off x="-17172550" y="4217441"/>
            <a:ext cx="17457366" cy="15150949"/>
            <a:chOff x="0" y="0"/>
            <a:chExt cx="8295141" cy="7199211"/>
          </a:xfrm>
        </p:grpSpPr>
        <p:sp>
          <p:nvSpPr>
            <p:cNvPr id="5" name="Freeform 5"/>
            <p:cNvSpPr/>
            <p:nvPr/>
          </p:nvSpPr>
          <p:spPr>
            <a:xfrm>
              <a:off x="0" y="0"/>
              <a:ext cx="8295179" cy="7199249"/>
            </a:xfrm>
            <a:custGeom>
              <a:avLst/>
              <a:gdLst/>
              <a:ahLst/>
              <a:cxnLst/>
              <a:rect l="l" t="t" r="r" b="b"/>
              <a:pathLst>
                <a:path w="8295179" h="7199249">
                  <a:moveTo>
                    <a:pt x="4147519" y="0"/>
                  </a:moveTo>
                  <a:lnTo>
                    <a:pt x="0" y="3599561"/>
                  </a:lnTo>
                  <a:lnTo>
                    <a:pt x="4147519" y="7199249"/>
                  </a:lnTo>
                  <a:lnTo>
                    <a:pt x="8295179" y="3599561"/>
                  </a:lnTo>
                  <a:lnTo>
                    <a:pt x="4147519" y="0"/>
                  </a:lnTo>
                  <a:close/>
                </a:path>
              </a:pathLst>
            </a:custGeom>
            <a:blipFill>
              <a:blip r:embed="rId6"/>
              <a:stretch>
                <a:fillRect l="-56611" t="-5488" b="-5488"/>
              </a:stretch>
            </a:blipFill>
          </p:spPr>
        </p:sp>
      </p:grpSp>
      <p:grpSp>
        <p:nvGrpSpPr>
          <p:cNvPr id="6" name="Group 6"/>
          <p:cNvGrpSpPr/>
          <p:nvPr/>
        </p:nvGrpSpPr>
        <p:grpSpPr>
          <a:xfrm rot="-10800000">
            <a:off x="13013768" y="-832408"/>
            <a:ext cx="7499226" cy="3722217"/>
            <a:chOff x="0" y="0"/>
            <a:chExt cx="812800" cy="403431"/>
          </a:xfrm>
        </p:grpSpPr>
        <p:sp>
          <p:nvSpPr>
            <p:cNvPr id="7" name="Freeform 7"/>
            <p:cNvSpPr/>
            <p:nvPr/>
          </p:nvSpPr>
          <p:spPr>
            <a:xfrm>
              <a:off x="0" y="0"/>
              <a:ext cx="812800" cy="403431"/>
            </a:xfrm>
            <a:custGeom>
              <a:avLst/>
              <a:gdLst/>
              <a:ahLst/>
              <a:cxnLst/>
              <a:rect l="l" t="t" r="r" b="b"/>
              <a:pathLst>
                <a:path w="812800" h="403431">
                  <a:moveTo>
                    <a:pt x="406400" y="0"/>
                  </a:moveTo>
                  <a:lnTo>
                    <a:pt x="812800" y="403431"/>
                  </a:lnTo>
                  <a:lnTo>
                    <a:pt x="0" y="403431"/>
                  </a:lnTo>
                  <a:lnTo>
                    <a:pt x="406400" y="0"/>
                  </a:lnTo>
                  <a:close/>
                </a:path>
              </a:pathLst>
            </a:custGeom>
            <a:solidFill>
              <a:srgbClr val="5A6C99"/>
            </a:solidFill>
          </p:spPr>
        </p:sp>
        <p:sp>
          <p:nvSpPr>
            <p:cNvPr id="8" name="TextBox 8"/>
            <p:cNvSpPr txBox="1"/>
            <p:nvPr/>
          </p:nvSpPr>
          <p:spPr>
            <a:xfrm>
              <a:off x="127000" y="149207"/>
              <a:ext cx="558800" cy="22540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3159904" y="-1720846"/>
            <a:ext cx="7499226" cy="4027778"/>
            <a:chOff x="0" y="0"/>
            <a:chExt cx="812800" cy="436549"/>
          </a:xfrm>
        </p:grpSpPr>
        <p:sp>
          <p:nvSpPr>
            <p:cNvPr id="10" name="Freeform 10"/>
            <p:cNvSpPr/>
            <p:nvPr/>
          </p:nvSpPr>
          <p:spPr>
            <a:xfrm>
              <a:off x="0" y="0"/>
              <a:ext cx="812800" cy="436549"/>
            </a:xfrm>
            <a:custGeom>
              <a:avLst/>
              <a:gdLst/>
              <a:ahLst/>
              <a:cxnLst/>
              <a:rect l="l" t="t" r="r" b="b"/>
              <a:pathLst>
                <a:path w="812800" h="436549">
                  <a:moveTo>
                    <a:pt x="406400" y="0"/>
                  </a:moveTo>
                  <a:lnTo>
                    <a:pt x="812800" y="436549"/>
                  </a:lnTo>
                  <a:lnTo>
                    <a:pt x="0" y="436549"/>
                  </a:lnTo>
                  <a:lnTo>
                    <a:pt x="406400" y="0"/>
                  </a:lnTo>
                  <a:close/>
                </a:path>
              </a:pathLst>
            </a:custGeom>
            <a:solidFill>
              <a:srgbClr val="051D64"/>
            </a:solidFill>
          </p:spPr>
        </p:sp>
        <p:sp>
          <p:nvSpPr>
            <p:cNvPr id="11" name="TextBox 11"/>
            <p:cNvSpPr txBox="1"/>
            <p:nvPr/>
          </p:nvSpPr>
          <p:spPr>
            <a:xfrm>
              <a:off x="127000" y="164583"/>
              <a:ext cx="558800" cy="240783"/>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flipH="1" flipV="1">
            <a:off x="16688998" y="-238042"/>
            <a:ext cx="1140604" cy="1266742"/>
          </a:xfrm>
          <a:prstGeom prst="line">
            <a:avLst/>
          </a:prstGeom>
          <a:ln w="95250" cap="flat">
            <a:solidFill>
              <a:srgbClr val="F9B680"/>
            </a:solidFill>
            <a:prstDash val="solid"/>
            <a:headEnd type="none" w="sm" len="sm"/>
            <a:tailEnd type="none" w="sm" len="sm"/>
          </a:ln>
        </p:spPr>
      </p:sp>
      <p:sp>
        <p:nvSpPr>
          <p:cNvPr id="13" name="AutoShape 13"/>
          <p:cNvSpPr/>
          <p:nvPr/>
        </p:nvSpPr>
        <p:spPr>
          <a:xfrm flipH="1" flipV="1">
            <a:off x="15733521" y="-269910"/>
            <a:ext cx="1140604" cy="1266742"/>
          </a:xfrm>
          <a:prstGeom prst="line">
            <a:avLst/>
          </a:prstGeom>
          <a:ln w="95250" cap="flat">
            <a:solidFill>
              <a:srgbClr val="F9B680"/>
            </a:solidFill>
            <a:prstDash val="solid"/>
            <a:headEnd type="none" w="sm" len="sm"/>
            <a:tailEnd type="none" w="sm" len="sm"/>
          </a:ln>
        </p:spPr>
      </p:sp>
      <p:sp>
        <p:nvSpPr>
          <p:cNvPr id="14" name="Freeform 14"/>
          <p:cNvSpPr/>
          <p:nvPr/>
        </p:nvSpPr>
        <p:spPr>
          <a:xfrm>
            <a:off x="1028700" y="3444000"/>
            <a:ext cx="7801252" cy="4112157"/>
          </a:xfrm>
          <a:custGeom>
            <a:avLst/>
            <a:gdLst/>
            <a:ahLst/>
            <a:cxnLst/>
            <a:rect l="l" t="t" r="r" b="b"/>
            <a:pathLst>
              <a:path w="7801252" h="4112157">
                <a:moveTo>
                  <a:pt x="0" y="0"/>
                </a:moveTo>
                <a:lnTo>
                  <a:pt x="7801252" y="0"/>
                </a:lnTo>
                <a:lnTo>
                  <a:pt x="7801252" y="4112157"/>
                </a:lnTo>
                <a:lnTo>
                  <a:pt x="0" y="4112157"/>
                </a:lnTo>
                <a:lnTo>
                  <a:pt x="0" y="0"/>
                </a:lnTo>
                <a:close/>
              </a:path>
            </a:pathLst>
          </a:custGeom>
          <a:blipFill>
            <a:blip r:embed="rId7"/>
            <a:stretch>
              <a:fillRect/>
            </a:stretch>
          </a:blipFill>
        </p:spPr>
      </p:sp>
      <p:sp>
        <p:nvSpPr>
          <p:cNvPr id="15" name="Freeform 15"/>
          <p:cNvSpPr/>
          <p:nvPr/>
        </p:nvSpPr>
        <p:spPr>
          <a:xfrm>
            <a:off x="9144000" y="6132559"/>
            <a:ext cx="7730125" cy="3125741"/>
          </a:xfrm>
          <a:custGeom>
            <a:avLst/>
            <a:gdLst/>
            <a:ahLst/>
            <a:cxnLst/>
            <a:rect l="l" t="t" r="r" b="b"/>
            <a:pathLst>
              <a:path w="7730125" h="3125741">
                <a:moveTo>
                  <a:pt x="0" y="0"/>
                </a:moveTo>
                <a:lnTo>
                  <a:pt x="7730125" y="0"/>
                </a:lnTo>
                <a:lnTo>
                  <a:pt x="7730125" y="3125741"/>
                </a:lnTo>
                <a:lnTo>
                  <a:pt x="0" y="3125741"/>
                </a:lnTo>
                <a:lnTo>
                  <a:pt x="0" y="0"/>
                </a:lnTo>
                <a:close/>
              </a:path>
            </a:pathLst>
          </a:custGeom>
          <a:blipFill>
            <a:blip r:embed="rId8"/>
            <a:stretch>
              <a:fillRect/>
            </a:stretch>
          </a:blipFill>
        </p:spPr>
      </p:sp>
      <p:sp>
        <p:nvSpPr>
          <p:cNvPr id="16" name="Freeform 16"/>
          <p:cNvSpPr/>
          <p:nvPr/>
        </p:nvSpPr>
        <p:spPr>
          <a:xfrm>
            <a:off x="16688998" y="8291756"/>
            <a:ext cx="4264041" cy="4114800"/>
          </a:xfrm>
          <a:custGeom>
            <a:avLst/>
            <a:gdLst/>
            <a:ahLst/>
            <a:cxnLst/>
            <a:rect l="l" t="t" r="r" b="b"/>
            <a:pathLst>
              <a:path w="4264041" h="4114800">
                <a:moveTo>
                  <a:pt x="0" y="0"/>
                </a:moveTo>
                <a:lnTo>
                  <a:pt x="4264041" y="0"/>
                </a:lnTo>
                <a:lnTo>
                  <a:pt x="426404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1028700" y="996832"/>
            <a:ext cx="9482096" cy="1086154"/>
          </a:xfrm>
          <a:prstGeom prst="rect">
            <a:avLst/>
          </a:prstGeom>
        </p:spPr>
        <p:txBody>
          <a:bodyPr lIns="0" tIns="0" rIns="0" bIns="0" rtlCol="0" anchor="t">
            <a:spAutoFit/>
          </a:bodyPr>
          <a:lstStyle/>
          <a:p>
            <a:pPr>
              <a:lnSpc>
                <a:spcPts val="8585"/>
              </a:lnSpc>
            </a:pPr>
            <a:r>
              <a:rPr lang="en-US" sz="7154" dirty="0">
                <a:solidFill>
                  <a:srgbClr val="051D64"/>
                </a:solidFill>
                <a:latin typeface="Oswald Bold"/>
              </a:rPr>
              <a:t>1. CONVOLUTION LAYER</a:t>
            </a:r>
          </a:p>
        </p:txBody>
      </p:sp>
      <p:sp>
        <p:nvSpPr>
          <p:cNvPr id="18" name="TextBox 18"/>
          <p:cNvSpPr txBox="1"/>
          <p:nvPr/>
        </p:nvSpPr>
        <p:spPr>
          <a:xfrm>
            <a:off x="1028700" y="2348625"/>
            <a:ext cx="14115193" cy="1095375"/>
          </a:xfrm>
          <a:prstGeom prst="rect">
            <a:avLst/>
          </a:prstGeom>
        </p:spPr>
        <p:txBody>
          <a:bodyPr lIns="0" tIns="0" rIns="0" bIns="0" rtlCol="0" anchor="t">
            <a:spAutoFit/>
          </a:bodyPr>
          <a:lstStyle/>
          <a:p>
            <a:pPr algn="just">
              <a:lnSpc>
                <a:spcPts val="2760"/>
              </a:lnSpc>
              <a:spcBef>
                <a:spcPct val="0"/>
              </a:spcBef>
            </a:pPr>
            <a:r>
              <a:rPr lang="en-US" sz="2300" dirty="0" err="1">
                <a:solidFill>
                  <a:srgbClr val="051D64"/>
                </a:solidFill>
                <a:latin typeface="Cooper Hewitt"/>
              </a:rPr>
              <a:t>Tích</a:t>
            </a:r>
            <a:r>
              <a:rPr lang="en-US" sz="2300" dirty="0">
                <a:solidFill>
                  <a:srgbClr val="051D64"/>
                </a:solidFill>
                <a:latin typeface="Cooper Hewitt"/>
              </a:rPr>
              <a:t> </a:t>
            </a:r>
            <a:r>
              <a:rPr lang="en-US" sz="2300" dirty="0" err="1">
                <a:solidFill>
                  <a:srgbClr val="051D64"/>
                </a:solidFill>
                <a:latin typeface="Cooper Hewitt"/>
              </a:rPr>
              <a:t>chập</a:t>
            </a:r>
            <a:r>
              <a:rPr lang="en-US" sz="2300" dirty="0">
                <a:solidFill>
                  <a:srgbClr val="051D64"/>
                </a:solidFill>
                <a:latin typeface="Cooper Hewitt"/>
              </a:rPr>
              <a:t> </a:t>
            </a:r>
            <a:r>
              <a:rPr lang="en-US" sz="2300" dirty="0" err="1">
                <a:solidFill>
                  <a:srgbClr val="051D64"/>
                </a:solidFill>
                <a:latin typeface="Cooper Hewitt"/>
              </a:rPr>
              <a:t>là</a:t>
            </a:r>
            <a:r>
              <a:rPr lang="en-US" sz="2300" dirty="0">
                <a:solidFill>
                  <a:srgbClr val="051D64"/>
                </a:solidFill>
                <a:latin typeface="Cooper Hewitt"/>
              </a:rPr>
              <a:t> </a:t>
            </a:r>
            <a:r>
              <a:rPr lang="en-US" sz="2300" dirty="0" err="1">
                <a:solidFill>
                  <a:srgbClr val="051D64"/>
                </a:solidFill>
                <a:latin typeface="Cooper Hewitt"/>
              </a:rPr>
              <a:t>lớp</a:t>
            </a:r>
            <a:r>
              <a:rPr lang="en-US" sz="2300" dirty="0">
                <a:solidFill>
                  <a:srgbClr val="051D64"/>
                </a:solidFill>
                <a:latin typeface="Cooper Hewitt"/>
              </a:rPr>
              <a:t> </a:t>
            </a:r>
            <a:r>
              <a:rPr lang="en-US" sz="2300" dirty="0" err="1">
                <a:solidFill>
                  <a:srgbClr val="051D64"/>
                </a:solidFill>
                <a:latin typeface="Cooper Hewitt"/>
              </a:rPr>
              <a:t>đầu</a:t>
            </a:r>
            <a:r>
              <a:rPr lang="en-US" sz="2300" dirty="0">
                <a:solidFill>
                  <a:srgbClr val="051D64"/>
                </a:solidFill>
                <a:latin typeface="Cooper Hewitt"/>
              </a:rPr>
              <a:t> </a:t>
            </a:r>
            <a:r>
              <a:rPr lang="en-US" sz="2300" dirty="0" err="1">
                <a:solidFill>
                  <a:srgbClr val="051D64"/>
                </a:solidFill>
                <a:latin typeface="Cooper Hewitt"/>
              </a:rPr>
              <a:t>tiên</a:t>
            </a:r>
            <a:r>
              <a:rPr lang="en-US" sz="2300" dirty="0">
                <a:solidFill>
                  <a:srgbClr val="051D64"/>
                </a:solidFill>
                <a:latin typeface="Cooper Hewitt"/>
              </a:rPr>
              <a:t> </a:t>
            </a:r>
            <a:r>
              <a:rPr lang="en-US" sz="2300" dirty="0" err="1">
                <a:solidFill>
                  <a:srgbClr val="051D64"/>
                </a:solidFill>
                <a:latin typeface="Cooper Hewitt"/>
              </a:rPr>
              <a:t>để</a:t>
            </a:r>
            <a:r>
              <a:rPr lang="en-US" sz="2300" dirty="0">
                <a:solidFill>
                  <a:srgbClr val="051D64"/>
                </a:solidFill>
                <a:latin typeface="Cooper Hewitt"/>
              </a:rPr>
              <a:t> </a:t>
            </a:r>
            <a:r>
              <a:rPr lang="en-US" sz="2300" dirty="0" err="1">
                <a:solidFill>
                  <a:srgbClr val="051D64"/>
                </a:solidFill>
                <a:latin typeface="Cooper Hewitt"/>
              </a:rPr>
              <a:t>trích</a:t>
            </a:r>
            <a:r>
              <a:rPr lang="en-US" sz="2300" dirty="0">
                <a:solidFill>
                  <a:srgbClr val="051D64"/>
                </a:solidFill>
                <a:latin typeface="Cooper Hewitt"/>
              </a:rPr>
              <a:t> </a:t>
            </a:r>
            <a:r>
              <a:rPr lang="en-US" sz="2300" dirty="0" err="1">
                <a:solidFill>
                  <a:srgbClr val="051D64"/>
                </a:solidFill>
                <a:latin typeface="Cooper Hewitt"/>
              </a:rPr>
              <a:t>xuất</a:t>
            </a:r>
            <a:r>
              <a:rPr lang="en-US" sz="2300" dirty="0">
                <a:solidFill>
                  <a:srgbClr val="051D64"/>
                </a:solidFill>
                <a:latin typeface="Cooper Hewitt"/>
              </a:rPr>
              <a:t> </a:t>
            </a:r>
            <a:r>
              <a:rPr lang="en-US" sz="2300" dirty="0" err="1">
                <a:solidFill>
                  <a:srgbClr val="051D64"/>
                </a:solidFill>
                <a:latin typeface="Cooper Hewitt"/>
              </a:rPr>
              <a:t>các</a:t>
            </a:r>
            <a:r>
              <a:rPr lang="en-US" sz="2300" dirty="0">
                <a:solidFill>
                  <a:srgbClr val="051D64"/>
                </a:solidFill>
                <a:latin typeface="Cooper Hewitt"/>
              </a:rPr>
              <a:t> </a:t>
            </a:r>
            <a:r>
              <a:rPr lang="en-US" sz="2300" dirty="0" err="1">
                <a:solidFill>
                  <a:srgbClr val="051D64"/>
                </a:solidFill>
                <a:latin typeface="Cooper Hewitt"/>
              </a:rPr>
              <a:t>tính</a:t>
            </a:r>
            <a:r>
              <a:rPr lang="en-US" sz="2300" dirty="0">
                <a:solidFill>
                  <a:srgbClr val="051D64"/>
                </a:solidFill>
                <a:latin typeface="Cooper Hewitt"/>
              </a:rPr>
              <a:t> </a:t>
            </a:r>
            <a:r>
              <a:rPr lang="en-US" sz="2300" dirty="0" err="1">
                <a:solidFill>
                  <a:srgbClr val="051D64"/>
                </a:solidFill>
                <a:latin typeface="Cooper Hewitt"/>
              </a:rPr>
              <a:t>năng</a:t>
            </a:r>
            <a:r>
              <a:rPr lang="en-US" sz="2300" dirty="0">
                <a:solidFill>
                  <a:srgbClr val="051D64"/>
                </a:solidFill>
                <a:latin typeface="Cooper Hewitt"/>
              </a:rPr>
              <a:t> </a:t>
            </a:r>
            <a:r>
              <a:rPr lang="en-US" sz="2300" dirty="0" err="1">
                <a:solidFill>
                  <a:srgbClr val="051D64"/>
                </a:solidFill>
                <a:latin typeface="Cooper Hewitt"/>
              </a:rPr>
              <a:t>từ</a:t>
            </a:r>
            <a:r>
              <a:rPr lang="en-US" sz="2300" dirty="0">
                <a:solidFill>
                  <a:srgbClr val="051D64"/>
                </a:solidFill>
                <a:latin typeface="Cooper Hewitt"/>
              </a:rPr>
              <a:t> </a:t>
            </a:r>
            <a:r>
              <a:rPr lang="en-US" sz="2300" dirty="0" err="1">
                <a:solidFill>
                  <a:srgbClr val="051D64"/>
                </a:solidFill>
                <a:latin typeface="Cooper Hewitt"/>
              </a:rPr>
              <a:t>hình</a:t>
            </a:r>
            <a:r>
              <a:rPr lang="en-US" sz="2300" dirty="0">
                <a:solidFill>
                  <a:srgbClr val="051D64"/>
                </a:solidFill>
                <a:latin typeface="Cooper Hewitt"/>
              </a:rPr>
              <a:t> </a:t>
            </a:r>
            <a:r>
              <a:rPr lang="en-US" sz="2300" dirty="0" err="1">
                <a:solidFill>
                  <a:srgbClr val="051D64"/>
                </a:solidFill>
                <a:latin typeface="Cooper Hewitt"/>
              </a:rPr>
              <a:t>ảnh</a:t>
            </a:r>
            <a:r>
              <a:rPr lang="en-US" sz="2300" dirty="0">
                <a:solidFill>
                  <a:srgbClr val="051D64"/>
                </a:solidFill>
                <a:latin typeface="Cooper Hewitt"/>
              </a:rPr>
              <a:t> </a:t>
            </a:r>
            <a:r>
              <a:rPr lang="en-US" sz="2300" dirty="0" err="1">
                <a:solidFill>
                  <a:srgbClr val="051D64"/>
                </a:solidFill>
                <a:latin typeface="Cooper Hewitt"/>
              </a:rPr>
              <a:t>đầu</a:t>
            </a:r>
            <a:r>
              <a:rPr lang="en-US" sz="2300" dirty="0">
                <a:solidFill>
                  <a:srgbClr val="051D64"/>
                </a:solidFill>
                <a:latin typeface="Cooper Hewitt"/>
              </a:rPr>
              <a:t> </a:t>
            </a:r>
            <a:r>
              <a:rPr lang="en-US" sz="2300" dirty="0" err="1">
                <a:solidFill>
                  <a:srgbClr val="051D64"/>
                </a:solidFill>
                <a:latin typeface="Cooper Hewitt"/>
              </a:rPr>
              <a:t>vào</a:t>
            </a:r>
            <a:r>
              <a:rPr lang="en-US" sz="2300" dirty="0">
                <a:solidFill>
                  <a:srgbClr val="051D64"/>
                </a:solidFill>
                <a:latin typeface="Cooper Hewitt"/>
              </a:rPr>
              <a:t>. </a:t>
            </a:r>
            <a:r>
              <a:rPr lang="en-US" sz="2300" dirty="0" err="1">
                <a:solidFill>
                  <a:srgbClr val="051D64"/>
                </a:solidFill>
                <a:latin typeface="Cooper Hewitt"/>
              </a:rPr>
              <a:t>Tích</a:t>
            </a:r>
            <a:r>
              <a:rPr lang="en-US" sz="2300" dirty="0">
                <a:solidFill>
                  <a:srgbClr val="051D64"/>
                </a:solidFill>
                <a:latin typeface="Cooper Hewitt"/>
              </a:rPr>
              <a:t> </a:t>
            </a:r>
            <a:r>
              <a:rPr lang="en-US" sz="2300" dirty="0" err="1">
                <a:solidFill>
                  <a:srgbClr val="051D64"/>
                </a:solidFill>
                <a:latin typeface="Cooper Hewitt"/>
              </a:rPr>
              <a:t>chập</a:t>
            </a:r>
            <a:r>
              <a:rPr lang="en-US" sz="2300" dirty="0">
                <a:solidFill>
                  <a:srgbClr val="051D64"/>
                </a:solidFill>
                <a:latin typeface="Cooper Hewitt"/>
              </a:rPr>
              <a:t> </a:t>
            </a:r>
            <a:r>
              <a:rPr lang="en-US" sz="2300" dirty="0" err="1">
                <a:solidFill>
                  <a:srgbClr val="051D64"/>
                </a:solidFill>
                <a:latin typeface="Cooper Hewitt"/>
              </a:rPr>
              <a:t>duy</a:t>
            </a:r>
            <a:r>
              <a:rPr lang="en-US" sz="2300" dirty="0">
                <a:solidFill>
                  <a:srgbClr val="051D64"/>
                </a:solidFill>
                <a:latin typeface="Cooper Hewitt"/>
              </a:rPr>
              <a:t> </a:t>
            </a:r>
            <a:r>
              <a:rPr lang="en-US" sz="2300" dirty="0" err="1">
                <a:solidFill>
                  <a:srgbClr val="051D64"/>
                </a:solidFill>
                <a:latin typeface="Cooper Hewitt"/>
              </a:rPr>
              <a:t>trì</a:t>
            </a:r>
            <a:r>
              <a:rPr lang="en-US" sz="2300" dirty="0">
                <a:solidFill>
                  <a:srgbClr val="051D64"/>
                </a:solidFill>
                <a:latin typeface="Cooper Hewitt"/>
              </a:rPr>
              <a:t> </a:t>
            </a:r>
            <a:r>
              <a:rPr lang="en-US" sz="2300" dirty="0" err="1">
                <a:solidFill>
                  <a:srgbClr val="051D64"/>
                </a:solidFill>
                <a:latin typeface="Cooper Hewitt"/>
              </a:rPr>
              <a:t>mối</a:t>
            </a:r>
            <a:r>
              <a:rPr lang="en-US" sz="2300" dirty="0">
                <a:solidFill>
                  <a:srgbClr val="051D64"/>
                </a:solidFill>
                <a:latin typeface="Cooper Hewitt"/>
              </a:rPr>
              <a:t> </a:t>
            </a:r>
            <a:r>
              <a:rPr lang="en-US" sz="2300" dirty="0" err="1">
                <a:solidFill>
                  <a:srgbClr val="051D64"/>
                </a:solidFill>
                <a:latin typeface="Cooper Hewitt"/>
              </a:rPr>
              <a:t>quan</a:t>
            </a:r>
            <a:r>
              <a:rPr lang="en-US" sz="2300" dirty="0">
                <a:solidFill>
                  <a:srgbClr val="051D64"/>
                </a:solidFill>
                <a:latin typeface="Cooper Hewitt"/>
              </a:rPr>
              <a:t> </a:t>
            </a:r>
            <a:r>
              <a:rPr lang="en-US" sz="2300" dirty="0" err="1">
                <a:solidFill>
                  <a:srgbClr val="051D64"/>
                </a:solidFill>
                <a:latin typeface="Cooper Hewitt"/>
              </a:rPr>
              <a:t>hệ</a:t>
            </a:r>
            <a:r>
              <a:rPr lang="en-US" sz="2300" dirty="0">
                <a:solidFill>
                  <a:srgbClr val="051D64"/>
                </a:solidFill>
                <a:latin typeface="Cooper Hewitt"/>
              </a:rPr>
              <a:t> </a:t>
            </a:r>
            <a:r>
              <a:rPr lang="en-US" sz="2300" dirty="0" err="1">
                <a:solidFill>
                  <a:srgbClr val="051D64"/>
                </a:solidFill>
                <a:latin typeface="Cooper Hewitt"/>
              </a:rPr>
              <a:t>giữa</a:t>
            </a:r>
            <a:r>
              <a:rPr lang="en-US" sz="2300" dirty="0">
                <a:solidFill>
                  <a:srgbClr val="051D64"/>
                </a:solidFill>
                <a:latin typeface="Cooper Hewitt"/>
              </a:rPr>
              <a:t> </a:t>
            </a:r>
            <a:r>
              <a:rPr lang="en-US" sz="2300" dirty="0" err="1">
                <a:solidFill>
                  <a:srgbClr val="051D64"/>
                </a:solidFill>
                <a:latin typeface="Cooper Hewitt"/>
              </a:rPr>
              <a:t>các</a:t>
            </a:r>
            <a:r>
              <a:rPr lang="en-US" sz="2300" dirty="0">
                <a:solidFill>
                  <a:srgbClr val="051D64"/>
                </a:solidFill>
                <a:latin typeface="Cooper Hewitt"/>
              </a:rPr>
              <a:t> pixel </a:t>
            </a:r>
            <a:r>
              <a:rPr lang="en-US" sz="2300" dirty="0" err="1">
                <a:solidFill>
                  <a:srgbClr val="051D64"/>
                </a:solidFill>
                <a:latin typeface="Cooper Hewitt"/>
              </a:rPr>
              <a:t>bằng</a:t>
            </a:r>
            <a:r>
              <a:rPr lang="en-US" sz="2300" dirty="0">
                <a:solidFill>
                  <a:srgbClr val="051D64"/>
                </a:solidFill>
                <a:latin typeface="Cooper Hewitt"/>
              </a:rPr>
              <a:t> </a:t>
            </a:r>
            <a:r>
              <a:rPr lang="en-US" sz="2300" dirty="0" err="1">
                <a:solidFill>
                  <a:srgbClr val="051D64"/>
                </a:solidFill>
                <a:latin typeface="Cooper Hewitt"/>
              </a:rPr>
              <a:t>cách</a:t>
            </a:r>
            <a:r>
              <a:rPr lang="en-US" sz="2300" dirty="0">
                <a:solidFill>
                  <a:srgbClr val="051D64"/>
                </a:solidFill>
                <a:latin typeface="Cooper Hewitt"/>
              </a:rPr>
              <a:t> </a:t>
            </a:r>
            <a:r>
              <a:rPr lang="en-US" sz="2300" dirty="0" err="1">
                <a:solidFill>
                  <a:srgbClr val="051D64"/>
                </a:solidFill>
                <a:latin typeface="Cooper Hewitt"/>
              </a:rPr>
              <a:t>tìm</a:t>
            </a:r>
            <a:r>
              <a:rPr lang="en-US" sz="2300" dirty="0">
                <a:solidFill>
                  <a:srgbClr val="051D64"/>
                </a:solidFill>
                <a:latin typeface="Cooper Hewitt"/>
              </a:rPr>
              <a:t> </a:t>
            </a:r>
            <a:r>
              <a:rPr lang="en-US" sz="2300" dirty="0" err="1">
                <a:solidFill>
                  <a:srgbClr val="051D64"/>
                </a:solidFill>
                <a:latin typeface="Cooper Hewitt"/>
              </a:rPr>
              <a:t>hiểu</a:t>
            </a:r>
            <a:r>
              <a:rPr lang="en-US" sz="2300" dirty="0">
                <a:solidFill>
                  <a:srgbClr val="051D64"/>
                </a:solidFill>
                <a:latin typeface="Cooper Hewitt"/>
              </a:rPr>
              <a:t> </a:t>
            </a:r>
            <a:r>
              <a:rPr lang="en-US" sz="2300" dirty="0" err="1">
                <a:solidFill>
                  <a:srgbClr val="051D64"/>
                </a:solidFill>
                <a:latin typeface="Cooper Hewitt"/>
              </a:rPr>
              <a:t>các</a:t>
            </a:r>
            <a:r>
              <a:rPr lang="en-US" sz="2300" dirty="0">
                <a:solidFill>
                  <a:srgbClr val="051D64"/>
                </a:solidFill>
                <a:latin typeface="Cooper Hewitt"/>
              </a:rPr>
              <a:t> </a:t>
            </a:r>
            <a:r>
              <a:rPr lang="en-US" sz="2300" dirty="0" err="1">
                <a:solidFill>
                  <a:srgbClr val="051D64"/>
                </a:solidFill>
                <a:latin typeface="Cooper Hewitt"/>
              </a:rPr>
              <a:t>tính</a:t>
            </a:r>
            <a:r>
              <a:rPr lang="en-US" sz="2300" dirty="0">
                <a:solidFill>
                  <a:srgbClr val="051D64"/>
                </a:solidFill>
                <a:latin typeface="Cooper Hewitt"/>
              </a:rPr>
              <a:t> </a:t>
            </a:r>
            <a:r>
              <a:rPr lang="en-US" sz="2300" dirty="0" err="1">
                <a:solidFill>
                  <a:srgbClr val="051D64"/>
                </a:solidFill>
                <a:latin typeface="Cooper Hewitt"/>
              </a:rPr>
              <a:t>năng</a:t>
            </a:r>
            <a:r>
              <a:rPr lang="en-US" sz="2300" dirty="0">
                <a:solidFill>
                  <a:srgbClr val="051D64"/>
                </a:solidFill>
                <a:latin typeface="Cooper Hewitt"/>
              </a:rPr>
              <a:t> </a:t>
            </a:r>
            <a:r>
              <a:rPr lang="en-US" sz="2300" dirty="0" err="1">
                <a:solidFill>
                  <a:srgbClr val="051D64"/>
                </a:solidFill>
                <a:latin typeface="Cooper Hewitt"/>
              </a:rPr>
              <a:t>hình</a:t>
            </a:r>
            <a:r>
              <a:rPr lang="en-US" sz="2300" dirty="0">
                <a:solidFill>
                  <a:srgbClr val="051D64"/>
                </a:solidFill>
                <a:latin typeface="Cooper Hewitt"/>
              </a:rPr>
              <a:t> </a:t>
            </a:r>
            <a:r>
              <a:rPr lang="en-US" sz="2300" dirty="0" err="1">
                <a:solidFill>
                  <a:srgbClr val="051D64"/>
                </a:solidFill>
                <a:latin typeface="Cooper Hewitt"/>
              </a:rPr>
              <a:t>ảnh</a:t>
            </a:r>
            <a:r>
              <a:rPr lang="en-US" sz="2300" dirty="0">
                <a:solidFill>
                  <a:srgbClr val="051D64"/>
                </a:solidFill>
                <a:latin typeface="Cooper Hewitt"/>
              </a:rPr>
              <a:t> </a:t>
            </a:r>
            <a:r>
              <a:rPr lang="en-US" sz="2300" dirty="0" err="1">
                <a:solidFill>
                  <a:srgbClr val="051D64"/>
                </a:solidFill>
                <a:latin typeface="Cooper Hewitt"/>
              </a:rPr>
              <a:t>bằng</a:t>
            </a:r>
            <a:r>
              <a:rPr lang="en-US" sz="2300" dirty="0">
                <a:solidFill>
                  <a:srgbClr val="051D64"/>
                </a:solidFill>
                <a:latin typeface="Cooper Hewitt"/>
              </a:rPr>
              <a:t> </a:t>
            </a:r>
            <a:r>
              <a:rPr lang="en-US" sz="2300" dirty="0" err="1">
                <a:solidFill>
                  <a:srgbClr val="051D64"/>
                </a:solidFill>
                <a:latin typeface="Cooper Hewitt"/>
              </a:rPr>
              <a:t>cách</a:t>
            </a:r>
            <a:r>
              <a:rPr lang="en-US" sz="2300" dirty="0">
                <a:solidFill>
                  <a:srgbClr val="051D64"/>
                </a:solidFill>
                <a:latin typeface="Cooper Hewitt"/>
              </a:rPr>
              <a:t> </a:t>
            </a:r>
            <a:r>
              <a:rPr lang="en-US" sz="2300" dirty="0" err="1">
                <a:solidFill>
                  <a:srgbClr val="051D64"/>
                </a:solidFill>
                <a:latin typeface="Cooper Hewitt"/>
              </a:rPr>
              <a:t>sử</a:t>
            </a:r>
            <a:r>
              <a:rPr lang="en-US" sz="2300" dirty="0">
                <a:solidFill>
                  <a:srgbClr val="051D64"/>
                </a:solidFill>
                <a:latin typeface="Cooper Hewitt"/>
              </a:rPr>
              <a:t> </a:t>
            </a:r>
            <a:r>
              <a:rPr lang="en-US" sz="2300" dirty="0" err="1">
                <a:solidFill>
                  <a:srgbClr val="051D64"/>
                </a:solidFill>
                <a:latin typeface="Cooper Hewitt"/>
              </a:rPr>
              <a:t>dụng</a:t>
            </a:r>
            <a:r>
              <a:rPr lang="en-US" sz="2300" dirty="0">
                <a:solidFill>
                  <a:srgbClr val="051D64"/>
                </a:solidFill>
                <a:latin typeface="Cooper Hewitt"/>
              </a:rPr>
              <a:t> </a:t>
            </a:r>
            <a:r>
              <a:rPr lang="en-US" sz="2300" dirty="0" err="1">
                <a:solidFill>
                  <a:srgbClr val="051D64"/>
                </a:solidFill>
                <a:latin typeface="Cooper Hewitt"/>
              </a:rPr>
              <a:t>các</a:t>
            </a:r>
            <a:r>
              <a:rPr lang="en-US" sz="2300" dirty="0">
                <a:solidFill>
                  <a:srgbClr val="051D64"/>
                </a:solidFill>
                <a:latin typeface="Cooper Hewitt"/>
              </a:rPr>
              <a:t> ô </a:t>
            </a:r>
            <a:r>
              <a:rPr lang="en-US" sz="2300" dirty="0" err="1">
                <a:solidFill>
                  <a:srgbClr val="051D64"/>
                </a:solidFill>
                <a:latin typeface="Cooper Hewitt"/>
              </a:rPr>
              <a:t>vương</a:t>
            </a:r>
            <a:r>
              <a:rPr lang="en-US" sz="2300" dirty="0">
                <a:solidFill>
                  <a:srgbClr val="051D64"/>
                </a:solidFill>
                <a:latin typeface="Cooper Hewitt"/>
              </a:rPr>
              <a:t> </a:t>
            </a:r>
            <a:r>
              <a:rPr lang="en-US" sz="2300" dirty="0" err="1">
                <a:solidFill>
                  <a:srgbClr val="051D64"/>
                </a:solidFill>
                <a:latin typeface="Cooper Hewitt"/>
              </a:rPr>
              <a:t>nhỏ</a:t>
            </a:r>
            <a:r>
              <a:rPr lang="en-US" sz="2300" dirty="0">
                <a:solidFill>
                  <a:srgbClr val="051D64"/>
                </a:solidFill>
                <a:latin typeface="Cooper Hewitt"/>
              </a:rPr>
              <a:t> </a:t>
            </a:r>
            <a:r>
              <a:rPr lang="en-US" sz="2300" dirty="0" err="1">
                <a:solidFill>
                  <a:srgbClr val="051D64"/>
                </a:solidFill>
                <a:latin typeface="Cooper Hewitt"/>
              </a:rPr>
              <a:t>của</a:t>
            </a:r>
            <a:r>
              <a:rPr lang="en-US" sz="2300" dirty="0">
                <a:solidFill>
                  <a:srgbClr val="051D64"/>
                </a:solidFill>
                <a:latin typeface="Cooper Hewitt"/>
              </a:rPr>
              <a:t> </a:t>
            </a:r>
            <a:r>
              <a:rPr lang="en-US" sz="2300" dirty="0" err="1">
                <a:solidFill>
                  <a:srgbClr val="051D64"/>
                </a:solidFill>
                <a:latin typeface="Cooper Hewitt"/>
              </a:rPr>
              <a:t>dữ</a:t>
            </a:r>
            <a:r>
              <a:rPr lang="en-US" sz="2300" dirty="0">
                <a:solidFill>
                  <a:srgbClr val="051D64"/>
                </a:solidFill>
                <a:latin typeface="Cooper Hewitt"/>
              </a:rPr>
              <a:t> </a:t>
            </a:r>
            <a:r>
              <a:rPr lang="en-US" sz="2300" dirty="0" err="1">
                <a:solidFill>
                  <a:srgbClr val="051D64"/>
                </a:solidFill>
                <a:latin typeface="Cooper Hewitt"/>
              </a:rPr>
              <a:t>liệu</a:t>
            </a:r>
            <a:r>
              <a:rPr lang="en-US" sz="2300" dirty="0">
                <a:solidFill>
                  <a:srgbClr val="051D64"/>
                </a:solidFill>
                <a:latin typeface="Cooper Hewitt"/>
              </a:rPr>
              <a:t> </a:t>
            </a:r>
            <a:r>
              <a:rPr lang="en-US" sz="2300" dirty="0" err="1">
                <a:solidFill>
                  <a:srgbClr val="051D64"/>
                </a:solidFill>
                <a:latin typeface="Cooper Hewitt"/>
              </a:rPr>
              <a:t>đầu</a:t>
            </a:r>
            <a:r>
              <a:rPr lang="en-US" sz="2300" dirty="0">
                <a:solidFill>
                  <a:srgbClr val="051D64"/>
                </a:solidFill>
                <a:latin typeface="Cooper Hewitt"/>
              </a:rPr>
              <a:t> </a:t>
            </a:r>
            <a:r>
              <a:rPr lang="en-US" sz="2300" dirty="0" err="1">
                <a:solidFill>
                  <a:srgbClr val="051D64"/>
                </a:solidFill>
                <a:latin typeface="Cooper Hewitt"/>
              </a:rPr>
              <a:t>vào</a:t>
            </a:r>
            <a:r>
              <a:rPr lang="en-US" sz="2300" dirty="0">
                <a:solidFill>
                  <a:srgbClr val="051D64"/>
                </a:solidFill>
                <a:latin typeface="Cooper Hewitt"/>
              </a:rPr>
              <a:t>. </a:t>
            </a:r>
            <a:r>
              <a:rPr lang="en-US" sz="2300" dirty="0" err="1">
                <a:solidFill>
                  <a:srgbClr val="051D64"/>
                </a:solidFill>
                <a:latin typeface="Cooper Hewitt"/>
              </a:rPr>
              <a:t>Nó</a:t>
            </a:r>
            <a:r>
              <a:rPr lang="en-US" sz="2300" dirty="0">
                <a:solidFill>
                  <a:srgbClr val="051D64"/>
                </a:solidFill>
                <a:latin typeface="Cooper Hewitt"/>
              </a:rPr>
              <a:t> </a:t>
            </a:r>
            <a:r>
              <a:rPr lang="en-US" sz="2300" dirty="0" err="1">
                <a:solidFill>
                  <a:srgbClr val="051D64"/>
                </a:solidFill>
                <a:latin typeface="Cooper Hewitt"/>
              </a:rPr>
              <a:t>là</a:t>
            </a:r>
            <a:r>
              <a:rPr lang="en-US" sz="2300" dirty="0">
                <a:solidFill>
                  <a:srgbClr val="051D64"/>
                </a:solidFill>
                <a:latin typeface="Cooper Hewitt"/>
              </a:rPr>
              <a:t> 1 </a:t>
            </a:r>
            <a:r>
              <a:rPr lang="en-US" sz="2300" dirty="0" err="1">
                <a:solidFill>
                  <a:srgbClr val="051D64"/>
                </a:solidFill>
                <a:latin typeface="Cooper Hewitt"/>
              </a:rPr>
              <a:t>phép</a:t>
            </a:r>
            <a:r>
              <a:rPr lang="en-US" sz="2300" dirty="0">
                <a:solidFill>
                  <a:srgbClr val="051D64"/>
                </a:solidFill>
                <a:latin typeface="Cooper Hewitt"/>
              </a:rPr>
              <a:t> </a:t>
            </a:r>
            <a:r>
              <a:rPr lang="en-US" sz="2300" dirty="0" err="1">
                <a:solidFill>
                  <a:srgbClr val="051D64"/>
                </a:solidFill>
                <a:latin typeface="Cooper Hewitt"/>
              </a:rPr>
              <a:t>toán</a:t>
            </a:r>
            <a:r>
              <a:rPr lang="en-US" sz="2300" dirty="0">
                <a:solidFill>
                  <a:srgbClr val="051D64"/>
                </a:solidFill>
                <a:latin typeface="Cooper Hewitt"/>
              </a:rPr>
              <a:t> </a:t>
            </a:r>
            <a:r>
              <a:rPr lang="en-US" sz="2300" dirty="0" err="1">
                <a:solidFill>
                  <a:srgbClr val="051D64"/>
                </a:solidFill>
                <a:latin typeface="Cooper Hewitt"/>
              </a:rPr>
              <a:t>có</a:t>
            </a:r>
            <a:r>
              <a:rPr lang="en-US" sz="2300" dirty="0">
                <a:solidFill>
                  <a:srgbClr val="051D64"/>
                </a:solidFill>
                <a:latin typeface="Cooper Hewitt"/>
              </a:rPr>
              <a:t> 2 </a:t>
            </a:r>
            <a:r>
              <a:rPr lang="en-US" sz="2300" dirty="0" err="1">
                <a:solidFill>
                  <a:srgbClr val="051D64"/>
                </a:solidFill>
                <a:latin typeface="Cooper Hewitt"/>
              </a:rPr>
              <a:t>đầu</a:t>
            </a:r>
            <a:r>
              <a:rPr lang="en-US" sz="2300" dirty="0">
                <a:solidFill>
                  <a:srgbClr val="051D64"/>
                </a:solidFill>
                <a:latin typeface="Cooper Hewitt"/>
              </a:rPr>
              <a:t> </a:t>
            </a:r>
            <a:r>
              <a:rPr lang="en-US" sz="2300" dirty="0" err="1">
                <a:solidFill>
                  <a:srgbClr val="051D64"/>
                </a:solidFill>
                <a:latin typeface="Cooper Hewitt"/>
              </a:rPr>
              <a:t>vào</a:t>
            </a:r>
            <a:r>
              <a:rPr lang="en-US" sz="2300" dirty="0">
                <a:solidFill>
                  <a:srgbClr val="051D64"/>
                </a:solidFill>
                <a:latin typeface="Cooper Hewitt"/>
              </a:rPr>
              <a:t> </a:t>
            </a:r>
            <a:r>
              <a:rPr lang="en-US" sz="2300" dirty="0" err="1">
                <a:solidFill>
                  <a:srgbClr val="051D64"/>
                </a:solidFill>
                <a:latin typeface="Cooper Hewitt"/>
              </a:rPr>
              <a:t>như</a:t>
            </a:r>
            <a:r>
              <a:rPr lang="en-US" sz="2300" dirty="0">
                <a:solidFill>
                  <a:srgbClr val="051D64"/>
                </a:solidFill>
                <a:latin typeface="Cooper Hewitt"/>
              </a:rPr>
              <a:t> ma </a:t>
            </a:r>
            <a:r>
              <a:rPr lang="en-US" sz="2300" dirty="0" err="1">
                <a:solidFill>
                  <a:srgbClr val="051D64"/>
                </a:solidFill>
                <a:latin typeface="Cooper Hewitt"/>
              </a:rPr>
              <a:t>trận</a:t>
            </a:r>
            <a:r>
              <a:rPr lang="en-US" sz="2300" dirty="0">
                <a:solidFill>
                  <a:srgbClr val="051D64"/>
                </a:solidFill>
                <a:latin typeface="Cooper Hewitt"/>
              </a:rPr>
              <a:t> </a:t>
            </a:r>
            <a:r>
              <a:rPr lang="en-US" sz="2300" dirty="0" err="1">
                <a:solidFill>
                  <a:srgbClr val="051D64"/>
                </a:solidFill>
                <a:latin typeface="Cooper Hewitt"/>
              </a:rPr>
              <a:t>hình</a:t>
            </a:r>
            <a:r>
              <a:rPr lang="en-US" sz="2300" dirty="0">
                <a:solidFill>
                  <a:srgbClr val="051D64"/>
                </a:solidFill>
                <a:latin typeface="Cooper Hewitt"/>
              </a:rPr>
              <a:t> </a:t>
            </a:r>
            <a:r>
              <a:rPr lang="en-US" sz="2300" dirty="0" err="1">
                <a:solidFill>
                  <a:srgbClr val="051D64"/>
                </a:solidFill>
                <a:latin typeface="Cooper Hewitt"/>
              </a:rPr>
              <a:t>ảnh</a:t>
            </a:r>
            <a:r>
              <a:rPr lang="en-US" sz="2300" dirty="0">
                <a:solidFill>
                  <a:srgbClr val="051D64"/>
                </a:solidFill>
                <a:latin typeface="Cooper Hewitt"/>
              </a:rPr>
              <a:t> </a:t>
            </a:r>
            <a:r>
              <a:rPr lang="en-US" sz="2300" dirty="0" err="1">
                <a:solidFill>
                  <a:srgbClr val="051D64"/>
                </a:solidFill>
                <a:latin typeface="Cooper Hewitt"/>
              </a:rPr>
              <a:t>và</a:t>
            </a:r>
            <a:r>
              <a:rPr lang="en-US" sz="2300" dirty="0">
                <a:solidFill>
                  <a:srgbClr val="051D64"/>
                </a:solidFill>
                <a:latin typeface="Cooper Hewitt"/>
              </a:rPr>
              <a:t> 1 </a:t>
            </a:r>
            <a:r>
              <a:rPr lang="en-US" sz="2300" dirty="0" err="1">
                <a:solidFill>
                  <a:srgbClr val="051D64"/>
                </a:solidFill>
                <a:latin typeface="Cooper Hewitt"/>
              </a:rPr>
              <a:t>bộ</a:t>
            </a:r>
            <a:r>
              <a:rPr lang="en-US" sz="2300" dirty="0">
                <a:solidFill>
                  <a:srgbClr val="051D64"/>
                </a:solidFill>
                <a:latin typeface="Cooper Hewitt"/>
              </a:rPr>
              <a:t> </a:t>
            </a:r>
            <a:r>
              <a:rPr lang="en-US" sz="2300" dirty="0" err="1">
                <a:solidFill>
                  <a:srgbClr val="051D64"/>
                </a:solidFill>
                <a:latin typeface="Cooper Hewitt"/>
              </a:rPr>
              <a:t>lọc</a:t>
            </a:r>
            <a:r>
              <a:rPr lang="en-US" sz="2300" dirty="0">
                <a:solidFill>
                  <a:srgbClr val="051D64"/>
                </a:solidFill>
                <a:latin typeface="Cooper Hewitt"/>
              </a:rPr>
              <a:t> </a:t>
            </a:r>
            <a:r>
              <a:rPr lang="en-US" sz="2300" dirty="0" err="1">
                <a:solidFill>
                  <a:srgbClr val="051D64"/>
                </a:solidFill>
                <a:latin typeface="Cooper Hewitt"/>
              </a:rPr>
              <a:t>hoặc</a:t>
            </a:r>
            <a:r>
              <a:rPr lang="en-US" sz="2300" dirty="0">
                <a:solidFill>
                  <a:srgbClr val="051D64"/>
                </a:solidFill>
                <a:latin typeface="Cooper Hewitt"/>
              </a:rPr>
              <a:t> </a:t>
            </a:r>
            <a:r>
              <a:rPr lang="en-US" sz="2300" dirty="0" err="1">
                <a:solidFill>
                  <a:srgbClr val="051D64"/>
                </a:solidFill>
                <a:latin typeface="Cooper Hewitt"/>
              </a:rPr>
              <a:t>hạt</a:t>
            </a:r>
            <a:r>
              <a:rPr lang="en-US" sz="2300" dirty="0">
                <a:solidFill>
                  <a:srgbClr val="051D64"/>
                </a:solidFill>
                <a:latin typeface="Cooper Hewitt"/>
              </a:rPr>
              <a:t> </a:t>
            </a:r>
            <a:r>
              <a:rPr lang="en-US" sz="2300" dirty="0" err="1">
                <a:solidFill>
                  <a:srgbClr val="051D64"/>
                </a:solidFill>
                <a:latin typeface="Cooper Hewitt"/>
              </a:rPr>
              <a:t>nhân</a:t>
            </a:r>
            <a:r>
              <a:rPr lang="en-US" sz="2300" dirty="0">
                <a:solidFill>
                  <a:srgbClr val="051D64"/>
                </a:solidFill>
                <a:latin typeface="Cooper Hewitt"/>
              </a:rPr>
              <a:t>.</a:t>
            </a:r>
          </a:p>
        </p:txBody>
      </p:sp>
      <p:sp>
        <p:nvSpPr>
          <p:cNvPr id="19" name="TextBox 19"/>
          <p:cNvSpPr txBox="1"/>
          <p:nvPr/>
        </p:nvSpPr>
        <p:spPr>
          <a:xfrm>
            <a:off x="9964846" y="5380084"/>
            <a:ext cx="6909279" cy="752475"/>
          </a:xfrm>
          <a:prstGeom prst="rect">
            <a:avLst/>
          </a:prstGeom>
        </p:spPr>
        <p:txBody>
          <a:bodyPr lIns="0" tIns="0" rIns="0" bIns="0" rtlCol="0" anchor="t">
            <a:spAutoFit/>
          </a:bodyPr>
          <a:lstStyle/>
          <a:p>
            <a:pPr>
              <a:lnSpc>
                <a:spcPts val="2760"/>
              </a:lnSpc>
              <a:spcBef>
                <a:spcPct val="0"/>
              </a:spcBef>
            </a:pPr>
            <a:r>
              <a:rPr lang="en-US" sz="2300" dirty="0" err="1">
                <a:solidFill>
                  <a:srgbClr val="051D64"/>
                </a:solidFill>
                <a:latin typeface="Cooper Hewitt"/>
              </a:rPr>
              <a:t>Xem</a:t>
            </a:r>
            <a:r>
              <a:rPr lang="en-US" sz="2300" dirty="0">
                <a:solidFill>
                  <a:srgbClr val="051D64"/>
                </a:solidFill>
                <a:latin typeface="Cooper Hewitt"/>
              </a:rPr>
              <a:t> </a:t>
            </a:r>
            <a:r>
              <a:rPr lang="en-US" sz="2300" dirty="0" err="1">
                <a:solidFill>
                  <a:srgbClr val="051D64"/>
                </a:solidFill>
                <a:latin typeface="Cooper Hewitt"/>
              </a:rPr>
              <a:t>xét</a:t>
            </a:r>
            <a:r>
              <a:rPr lang="en-US" sz="2300" dirty="0">
                <a:solidFill>
                  <a:srgbClr val="051D64"/>
                </a:solidFill>
                <a:latin typeface="Cooper Hewitt"/>
              </a:rPr>
              <a:t> 1 ma </a:t>
            </a:r>
            <a:r>
              <a:rPr lang="en-US" sz="2300" dirty="0" err="1">
                <a:solidFill>
                  <a:srgbClr val="051D64"/>
                </a:solidFill>
                <a:latin typeface="Cooper Hewitt"/>
              </a:rPr>
              <a:t>trận</a:t>
            </a:r>
            <a:r>
              <a:rPr lang="en-US" sz="2300" dirty="0">
                <a:solidFill>
                  <a:srgbClr val="051D64"/>
                </a:solidFill>
                <a:latin typeface="Cooper Hewitt"/>
              </a:rPr>
              <a:t> 5 x 5 </a:t>
            </a:r>
            <a:r>
              <a:rPr lang="en-US" sz="2300" dirty="0" err="1">
                <a:solidFill>
                  <a:srgbClr val="051D64"/>
                </a:solidFill>
                <a:latin typeface="Cooper Hewitt"/>
              </a:rPr>
              <a:t>có</a:t>
            </a:r>
            <a:r>
              <a:rPr lang="en-US" sz="2300" dirty="0">
                <a:solidFill>
                  <a:srgbClr val="051D64"/>
                </a:solidFill>
                <a:latin typeface="Cooper Hewitt"/>
              </a:rPr>
              <a:t> </a:t>
            </a:r>
            <a:r>
              <a:rPr lang="en-US" sz="2300" dirty="0" err="1">
                <a:solidFill>
                  <a:srgbClr val="051D64"/>
                </a:solidFill>
                <a:latin typeface="Cooper Hewitt"/>
              </a:rPr>
              <a:t>giá</a:t>
            </a:r>
            <a:r>
              <a:rPr lang="en-US" sz="2300" dirty="0">
                <a:solidFill>
                  <a:srgbClr val="051D64"/>
                </a:solidFill>
                <a:latin typeface="Cooper Hewitt"/>
              </a:rPr>
              <a:t> </a:t>
            </a:r>
            <a:r>
              <a:rPr lang="en-US" sz="2300" dirty="0" err="1">
                <a:solidFill>
                  <a:srgbClr val="051D64"/>
                </a:solidFill>
                <a:latin typeface="Cooper Hewitt"/>
              </a:rPr>
              <a:t>trị</a:t>
            </a:r>
            <a:r>
              <a:rPr lang="en-US" sz="2300" dirty="0">
                <a:solidFill>
                  <a:srgbClr val="051D64"/>
                </a:solidFill>
                <a:latin typeface="Cooper Hewitt"/>
              </a:rPr>
              <a:t> pixel </a:t>
            </a:r>
            <a:r>
              <a:rPr lang="en-US" sz="2300" dirty="0" err="1">
                <a:solidFill>
                  <a:srgbClr val="051D64"/>
                </a:solidFill>
                <a:latin typeface="Cooper Hewitt"/>
              </a:rPr>
              <a:t>là</a:t>
            </a:r>
            <a:r>
              <a:rPr lang="en-US" sz="2300" dirty="0">
                <a:solidFill>
                  <a:srgbClr val="051D64"/>
                </a:solidFill>
                <a:latin typeface="Cooper Hewitt"/>
              </a:rPr>
              <a:t> 0 </a:t>
            </a:r>
            <a:r>
              <a:rPr lang="en-US" sz="2300" dirty="0" err="1">
                <a:solidFill>
                  <a:srgbClr val="051D64"/>
                </a:solidFill>
                <a:latin typeface="Cooper Hewitt"/>
              </a:rPr>
              <a:t>và</a:t>
            </a:r>
            <a:r>
              <a:rPr lang="en-US" sz="2300" dirty="0">
                <a:solidFill>
                  <a:srgbClr val="051D64"/>
                </a:solidFill>
                <a:latin typeface="Cooper Hewitt"/>
              </a:rPr>
              <a:t> 1. Ma </a:t>
            </a:r>
            <a:r>
              <a:rPr lang="en-US" sz="2300" dirty="0" err="1">
                <a:solidFill>
                  <a:srgbClr val="051D64"/>
                </a:solidFill>
                <a:latin typeface="Cooper Hewitt"/>
              </a:rPr>
              <a:t>trận</a:t>
            </a:r>
            <a:r>
              <a:rPr lang="en-US" sz="2300" dirty="0">
                <a:solidFill>
                  <a:srgbClr val="051D64"/>
                </a:solidFill>
                <a:latin typeface="Cooper Hewitt"/>
              </a:rPr>
              <a:t> </a:t>
            </a:r>
            <a:r>
              <a:rPr lang="en-US" sz="2300" dirty="0" err="1">
                <a:solidFill>
                  <a:srgbClr val="051D64"/>
                </a:solidFill>
                <a:latin typeface="Cooper Hewitt"/>
              </a:rPr>
              <a:t>bộ</a:t>
            </a:r>
            <a:r>
              <a:rPr lang="en-US" sz="2300" dirty="0">
                <a:solidFill>
                  <a:srgbClr val="051D64"/>
                </a:solidFill>
                <a:latin typeface="Cooper Hewitt"/>
              </a:rPr>
              <a:t> </a:t>
            </a:r>
            <a:r>
              <a:rPr lang="en-US" sz="2300" dirty="0" err="1">
                <a:solidFill>
                  <a:srgbClr val="051D64"/>
                </a:solidFill>
                <a:latin typeface="Cooper Hewitt"/>
              </a:rPr>
              <a:t>lọc</a:t>
            </a:r>
            <a:r>
              <a:rPr lang="en-US" sz="2300" dirty="0">
                <a:solidFill>
                  <a:srgbClr val="051D64"/>
                </a:solidFill>
                <a:latin typeface="Cooper Hewitt"/>
              </a:rPr>
              <a:t> 3 x 3 </a:t>
            </a:r>
            <a:r>
              <a:rPr lang="en-US" sz="2300" dirty="0" err="1">
                <a:solidFill>
                  <a:srgbClr val="051D64"/>
                </a:solidFill>
                <a:latin typeface="Cooper Hewitt"/>
              </a:rPr>
              <a:t>như</a:t>
            </a:r>
            <a:r>
              <a:rPr lang="en-US" sz="2300" dirty="0">
                <a:solidFill>
                  <a:srgbClr val="051D64"/>
                </a:solidFill>
                <a:latin typeface="Cooper Hewitt"/>
              </a:rPr>
              <a:t> </a:t>
            </a:r>
            <a:r>
              <a:rPr lang="en-US" sz="2300" dirty="0" err="1">
                <a:solidFill>
                  <a:srgbClr val="051D64"/>
                </a:solidFill>
                <a:latin typeface="Cooper Hewitt"/>
              </a:rPr>
              <a:t>hình</a:t>
            </a:r>
            <a:r>
              <a:rPr lang="en-US" sz="2300" dirty="0">
                <a:solidFill>
                  <a:srgbClr val="051D64"/>
                </a:solidFill>
                <a:latin typeface="Cooper Hewitt"/>
              </a:rPr>
              <a:t> </a:t>
            </a:r>
            <a:r>
              <a:rPr lang="en-US" sz="2300" dirty="0" err="1">
                <a:solidFill>
                  <a:srgbClr val="051D64"/>
                </a:solidFill>
                <a:latin typeface="Cooper Hewitt"/>
              </a:rPr>
              <a:t>bên</a:t>
            </a:r>
            <a:r>
              <a:rPr lang="en-US" sz="2300" dirty="0">
                <a:solidFill>
                  <a:srgbClr val="051D64"/>
                </a:solidFill>
                <a:latin typeface="Cooper Hewitt"/>
              </a:rPr>
              <a:t> </a:t>
            </a:r>
            <a:r>
              <a:rPr lang="en-US" sz="2300" dirty="0" err="1">
                <a:solidFill>
                  <a:srgbClr val="051D64"/>
                </a:solidFill>
                <a:latin typeface="Cooper Hewitt"/>
              </a:rPr>
              <a:t>dưới</a:t>
            </a:r>
            <a:r>
              <a:rPr lang="en-US" sz="2300" dirty="0">
                <a:solidFill>
                  <a:srgbClr val="051D64"/>
                </a:solidFill>
                <a:latin typeface="Cooper Hewitt"/>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flipV="1">
            <a:off x="-131986" y="8010653"/>
            <a:ext cx="7406742" cy="2765858"/>
          </a:xfrm>
          <a:custGeom>
            <a:avLst/>
            <a:gdLst/>
            <a:ahLst/>
            <a:cxnLst/>
            <a:rect l="l" t="t" r="r" b="b"/>
            <a:pathLst>
              <a:path w="7406742" h="2765858">
                <a:moveTo>
                  <a:pt x="0" y="2765857"/>
                </a:moveTo>
                <a:lnTo>
                  <a:pt x="7406742" y="2765857"/>
                </a:lnTo>
                <a:lnTo>
                  <a:pt x="7406742" y="0"/>
                </a:lnTo>
                <a:lnTo>
                  <a:pt x="0" y="0"/>
                </a:lnTo>
                <a:lnTo>
                  <a:pt x="0" y="2765857"/>
                </a:lnTo>
                <a:close/>
              </a:path>
            </a:pathLst>
          </a:custGeom>
          <a:blipFill>
            <a:blip r:embed="rId5">
              <a:extLst>
                <a:ext uri="{96DAC541-7B7A-43D3-8B79-37D633B846F1}">
                  <asvg:svgBlip xmlns:asvg="http://schemas.microsoft.com/office/drawing/2016/SVG/main" r:embed="rId6"/>
                </a:ext>
              </a:extLst>
            </a:blip>
            <a:stretch>
              <a:fillRect r="-103224"/>
            </a:stretch>
          </a:blipFill>
        </p:spPr>
      </p:sp>
      <p:sp>
        <p:nvSpPr>
          <p:cNvPr id="3" name="Freeform 3"/>
          <p:cNvSpPr/>
          <p:nvPr/>
        </p:nvSpPr>
        <p:spPr>
          <a:xfrm>
            <a:off x="13420875" y="10204664"/>
            <a:ext cx="13530050" cy="8509466"/>
          </a:xfrm>
          <a:custGeom>
            <a:avLst/>
            <a:gdLst/>
            <a:ahLst/>
            <a:cxnLst/>
            <a:rect l="l" t="t" r="r" b="b"/>
            <a:pathLst>
              <a:path w="13530050" h="8509466">
                <a:moveTo>
                  <a:pt x="0" y="0"/>
                </a:moveTo>
                <a:lnTo>
                  <a:pt x="13530051" y="0"/>
                </a:lnTo>
                <a:lnTo>
                  <a:pt x="13530051" y="8509465"/>
                </a:lnTo>
                <a:lnTo>
                  <a:pt x="0" y="8509465"/>
                </a:lnTo>
                <a:lnTo>
                  <a:pt x="0" y="0"/>
                </a:lnTo>
                <a:close/>
              </a:path>
            </a:pathLst>
          </a:custGeom>
          <a:blipFill>
            <a:blip r:embed="rId7"/>
            <a:stretch>
              <a:fillRect/>
            </a:stretch>
          </a:blipFill>
        </p:spPr>
      </p:sp>
      <p:grpSp>
        <p:nvGrpSpPr>
          <p:cNvPr id="4" name="Group 4"/>
          <p:cNvGrpSpPr/>
          <p:nvPr/>
        </p:nvGrpSpPr>
        <p:grpSpPr>
          <a:xfrm>
            <a:off x="-17172550" y="4217441"/>
            <a:ext cx="17457366" cy="15150949"/>
            <a:chOff x="0" y="0"/>
            <a:chExt cx="8295141" cy="7199211"/>
          </a:xfrm>
        </p:grpSpPr>
        <p:sp>
          <p:nvSpPr>
            <p:cNvPr id="5" name="Freeform 5"/>
            <p:cNvSpPr/>
            <p:nvPr/>
          </p:nvSpPr>
          <p:spPr>
            <a:xfrm>
              <a:off x="0" y="0"/>
              <a:ext cx="8295179" cy="7199249"/>
            </a:xfrm>
            <a:custGeom>
              <a:avLst/>
              <a:gdLst/>
              <a:ahLst/>
              <a:cxnLst/>
              <a:rect l="l" t="t" r="r" b="b"/>
              <a:pathLst>
                <a:path w="8295179" h="7199249">
                  <a:moveTo>
                    <a:pt x="4147519" y="0"/>
                  </a:moveTo>
                  <a:lnTo>
                    <a:pt x="0" y="3599561"/>
                  </a:lnTo>
                  <a:lnTo>
                    <a:pt x="4147519" y="7199249"/>
                  </a:lnTo>
                  <a:lnTo>
                    <a:pt x="8295179" y="3599561"/>
                  </a:lnTo>
                  <a:lnTo>
                    <a:pt x="4147519" y="0"/>
                  </a:lnTo>
                  <a:close/>
                </a:path>
              </a:pathLst>
            </a:custGeom>
            <a:blipFill>
              <a:blip r:embed="rId8"/>
              <a:stretch>
                <a:fillRect l="-56611" t="-5488" b="-5488"/>
              </a:stretch>
            </a:blipFill>
          </p:spPr>
        </p:sp>
      </p:grpSp>
      <p:grpSp>
        <p:nvGrpSpPr>
          <p:cNvPr id="6" name="Group 6"/>
          <p:cNvGrpSpPr/>
          <p:nvPr/>
        </p:nvGrpSpPr>
        <p:grpSpPr>
          <a:xfrm rot="-10800000">
            <a:off x="13013768" y="-832408"/>
            <a:ext cx="7499226" cy="3722217"/>
            <a:chOff x="0" y="0"/>
            <a:chExt cx="812800" cy="403431"/>
          </a:xfrm>
        </p:grpSpPr>
        <p:sp>
          <p:nvSpPr>
            <p:cNvPr id="7" name="Freeform 7"/>
            <p:cNvSpPr/>
            <p:nvPr/>
          </p:nvSpPr>
          <p:spPr>
            <a:xfrm>
              <a:off x="0" y="0"/>
              <a:ext cx="812800" cy="403431"/>
            </a:xfrm>
            <a:custGeom>
              <a:avLst/>
              <a:gdLst/>
              <a:ahLst/>
              <a:cxnLst/>
              <a:rect l="l" t="t" r="r" b="b"/>
              <a:pathLst>
                <a:path w="812800" h="403431">
                  <a:moveTo>
                    <a:pt x="406400" y="0"/>
                  </a:moveTo>
                  <a:lnTo>
                    <a:pt x="812800" y="403431"/>
                  </a:lnTo>
                  <a:lnTo>
                    <a:pt x="0" y="403431"/>
                  </a:lnTo>
                  <a:lnTo>
                    <a:pt x="406400" y="0"/>
                  </a:lnTo>
                  <a:close/>
                </a:path>
              </a:pathLst>
            </a:custGeom>
            <a:solidFill>
              <a:srgbClr val="5A6C99"/>
            </a:solidFill>
          </p:spPr>
        </p:sp>
        <p:sp>
          <p:nvSpPr>
            <p:cNvPr id="8" name="TextBox 8"/>
            <p:cNvSpPr txBox="1"/>
            <p:nvPr/>
          </p:nvSpPr>
          <p:spPr>
            <a:xfrm>
              <a:off x="127000" y="149207"/>
              <a:ext cx="558800" cy="22540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3159904" y="-1720846"/>
            <a:ext cx="7499226" cy="4027778"/>
            <a:chOff x="0" y="0"/>
            <a:chExt cx="812800" cy="436549"/>
          </a:xfrm>
        </p:grpSpPr>
        <p:sp>
          <p:nvSpPr>
            <p:cNvPr id="10" name="Freeform 10"/>
            <p:cNvSpPr/>
            <p:nvPr/>
          </p:nvSpPr>
          <p:spPr>
            <a:xfrm>
              <a:off x="0" y="0"/>
              <a:ext cx="812800" cy="436549"/>
            </a:xfrm>
            <a:custGeom>
              <a:avLst/>
              <a:gdLst/>
              <a:ahLst/>
              <a:cxnLst/>
              <a:rect l="l" t="t" r="r" b="b"/>
              <a:pathLst>
                <a:path w="812800" h="436549">
                  <a:moveTo>
                    <a:pt x="406400" y="0"/>
                  </a:moveTo>
                  <a:lnTo>
                    <a:pt x="812800" y="436549"/>
                  </a:lnTo>
                  <a:lnTo>
                    <a:pt x="0" y="436549"/>
                  </a:lnTo>
                  <a:lnTo>
                    <a:pt x="406400" y="0"/>
                  </a:lnTo>
                  <a:close/>
                </a:path>
              </a:pathLst>
            </a:custGeom>
            <a:solidFill>
              <a:srgbClr val="051D64"/>
            </a:solidFill>
          </p:spPr>
        </p:sp>
        <p:sp>
          <p:nvSpPr>
            <p:cNvPr id="11" name="TextBox 11"/>
            <p:cNvSpPr txBox="1"/>
            <p:nvPr/>
          </p:nvSpPr>
          <p:spPr>
            <a:xfrm>
              <a:off x="127000" y="164583"/>
              <a:ext cx="558800" cy="240783"/>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flipH="1" flipV="1">
            <a:off x="16688998" y="-238042"/>
            <a:ext cx="1140604" cy="1266742"/>
          </a:xfrm>
          <a:prstGeom prst="line">
            <a:avLst/>
          </a:prstGeom>
          <a:ln w="95250" cap="flat">
            <a:solidFill>
              <a:srgbClr val="F9B680"/>
            </a:solidFill>
            <a:prstDash val="solid"/>
            <a:headEnd type="none" w="sm" len="sm"/>
            <a:tailEnd type="none" w="sm" len="sm"/>
          </a:ln>
        </p:spPr>
      </p:sp>
      <p:sp>
        <p:nvSpPr>
          <p:cNvPr id="13" name="AutoShape 13"/>
          <p:cNvSpPr/>
          <p:nvPr/>
        </p:nvSpPr>
        <p:spPr>
          <a:xfrm flipH="1" flipV="1">
            <a:off x="15733521" y="-269910"/>
            <a:ext cx="1140604" cy="1266742"/>
          </a:xfrm>
          <a:prstGeom prst="line">
            <a:avLst/>
          </a:prstGeom>
          <a:ln w="95250" cap="flat">
            <a:solidFill>
              <a:srgbClr val="F9B680"/>
            </a:solidFill>
            <a:prstDash val="solid"/>
            <a:headEnd type="none" w="sm" len="sm"/>
            <a:tailEnd type="none" w="sm" len="sm"/>
          </a:ln>
        </p:spPr>
      </p:sp>
      <p:pic>
        <p:nvPicPr>
          <p:cNvPr id="14" name="Picture 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1028700" y="3260848"/>
            <a:ext cx="6756256" cy="4941142"/>
          </a:xfrm>
          <a:prstGeom prst="rect">
            <a:avLst/>
          </a:prstGeom>
        </p:spPr>
      </p:pic>
      <p:sp>
        <p:nvSpPr>
          <p:cNvPr id="15" name="Freeform 15"/>
          <p:cNvSpPr/>
          <p:nvPr/>
        </p:nvSpPr>
        <p:spPr>
          <a:xfrm>
            <a:off x="10777878" y="4859884"/>
            <a:ext cx="8345504" cy="5758398"/>
          </a:xfrm>
          <a:custGeom>
            <a:avLst/>
            <a:gdLst/>
            <a:ahLst/>
            <a:cxnLst/>
            <a:rect l="l" t="t" r="r" b="b"/>
            <a:pathLst>
              <a:path w="8345504" h="5758398">
                <a:moveTo>
                  <a:pt x="0" y="0"/>
                </a:moveTo>
                <a:lnTo>
                  <a:pt x="8345504" y="0"/>
                </a:lnTo>
                <a:lnTo>
                  <a:pt x="8345504" y="5758398"/>
                </a:lnTo>
                <a:lnTo>
                  <a:pt x="0" y="57583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1190278" y="3364612"/>
            <a:ext cx="3646981" cy="5893688"/>
          </a:xfrm>
          <a:custGeom>
            <a:avLst/>
            <a:gdLst/>
            <a:ahLst/>
            <a:cxnLst/>
            <a:rect l="l" t="t" r="r" b="b"/>
            <a:pathLst>
              <a:path w="3646981" h="5893688">
                <a:moveTo>
                  <a:pt x="0" y="0"/>
                </a:moveTo>
                <a:lnTo>
                  <a:pt x="3646980" y="0"/>
                </a:lnTo>
                <a:lnTo>
                  <a:pt x="3646980" y="5893688"/>
                </a:lnTo>
                <a:lnTo>
                  <a:pt x="0" y="5893688"/>
                </a:lnTo>
                <a:lnTo>
                  <a:pt x="0" y="0"/>
                </a:lnTo>
                <a:close/>
              </a:path>
            </a:pathLst>
          </a:custGeom>
          <a:blipFill>
            <a:blip r:embed="rId12"/>
            <a:stretch>
              <a:fillRect/>
            </a:stretch>
          </a:blipFill>
        </p:spPr>
      </p:sp>
      <p:sp>
        <p:nvSpPr>
          <p:cNvPr id="17" name="TextBox 17"/>
          <p:cNvSpPr txBox="1"/>
          <p:nvPr/>
        </p:nvSpPr>
        <p:spPr>
          <a:xfrm>
            <a:off x="1028700" y="772980"/>
            <a:ext cx="9482096" cy="1086154"/>
          </a:xfrm>
          <a:prstGeom prst="rect">
            <a:avLst/>
          </a:prstGeom>
        </p:spPr>
        <p:txBody>
          <a:bodyPr lIns="0" tIns="0" rIns="0" bIns="0" rtlCol="0" anchor="t">
            <a:spAutoFit/>
          </a:bodyPr>
          <a:lstStyle/>
          <a:p>
            <a:pPr>
              <a:lnSpc>
                <a:spcPts val="8585"/>
              </a:lnSpc>
            </a:pPr>
            <a:r>
              <a:rPr lang="en-US" sz="7154">
                <a:solidFill>
                  <a:srgbClr val="051D64"/>
                </a:solidFill>
                <a:latin typeface="Oswald Bold"/>
              </a:rPr>
              <a:t>1. CONVOLUTION LAYER</a:t>
            </a:r>
          </a:p>
        </p:txBody>
      </p:sp>
      <p:sp>
        <p:nvSpPr>
          <p:cNvPr id="18" name="TextBox 18"/>
          <p:cNvSpPr txBox="1"/>
          <p:nvPr/>
        </p:nvSpPr>
        <p:spPr>
          <a:xfrm>
            <a:off x="1028700" y="2165473"/>
            <a:ext cx="6972270" cy="1095375"/>
          </a:xfrm>
          <a:prstGeom prst="rect">
            <a:avLst/>
          </a:prstGeom>
        </p:spPr>
        <p:txBody>
          <a:bodyPr lIns="0" tIns="0" rIns="0" bIns="0" rtlCol="0" anchor="t">
            <a:spAutoFit/>
          </a:bodyPr>
          <a:lstStyle/>
          <a:p>
            <a:pPr algn="just">
              <a:lnSpc>
                <a:spcPts val="2760"/>
              </a:lnSpc>
              <a:spcBef>
                <a:spcPct val="0"/>
              </a:spcBef>
            </a:pPr>
            <a:r>
              <a:rPr lang="en-US" sz="2300" dirty="0">
                <a:solidFill>
                  <a:srgbClr val="051D64"/>
                </a:solidFill>
                <a:latin typeface="Cooper Hewitt"/>
              </a:rPr>
              <a:t>Sau </a:t>
            </a:r>
            <a:r>
              <a:rPr lang="en-US" sz="2300" dirty="0" err="1">
                <a:solidFill>
                  <a:srgbClr val="051D64"/>
                </a:solidFill>
                <a:latin typeface="Cooper Hewitt"/>
              </a:rPr>
              <a:t>đó</a:t>
            </a:r>
            <a:r>
              <a:rPr lang="en-US" sz="2300" dirty="0">
                <a:solidFill>
                  <a:srgbClr val="051D64"/>
                </a:solidFill>
                <a:latin typeface="Cooper Hewitt"/>
              </a:rPr>
              <a:t>, </a:t>
            </a:r>
            <a:r>
              <a:rPr lang="en-US" sz="2300" dirty="0" err="1">
                <a:solidFill>
                  <a:srgbClr val="051D64"/>
                </a:solidFill>
                <a:latin typeface="Cooper Hewitt"/>
              </a:rPr>
              <a:t>lớp</a:t>
            </a:r>
            <a:r>
              <a:rPr lang="en-US" sz="2300" dirty="0">
                <a:solidFill>
                  <a:srgbClr val="051D64"/>
                </a:solidFill>
                <a:latin typeface="Cooper Hewitt"/>
              </a:rPr>
              <a:t> </a:t>
            </a:r>
            <a:r>
              <a:rPr lang="en-US" sz="2300" dirty="0" err="1">
                <a:solidFill>
                  <a:srgbClr val="051D64"/>
                </a:solidFill>
                <a:latin typeface="Cooper Hewitt"/>
              </a:rPr>
              <a:t>tích</a:t>
            </a:r>
            <a:r>
              <a:rPr lang="en-US" sz="2300" dirty="0">
                <a:solidFill>
                  <a:srgbClr val="051D64"/>
                </a:solidFill>
                <a:latin typeface="Cooper Hewitt"/>
              </a:rPr>
              <a:t> </a:t>
            </a:r>
            <a:r>
              <a:rPr lang="en-US" sz="2300" dirty="0" err="1">
                <a:solidFill>
                  <a:srgbClr val="051D64"/>
                </a:solidFill>
                <a:latin typeface="Cooper Hewitt"/>
              </a:rPr>
              <a:t>chập</a:t>
            </a:r>
            <a:r>
              <a:rPr lang="en-US" sz="2300" dirty="0">
                <a:solidFill>
                  <a:srgbClr val="051D64"/>
                </a:solidFill>
                <a:latin typeface="Cooper Hewitt"/>
              </a:rPr>
              <a:t> </a:t>
            </a:r>
            <a:r>
              <a:rPr lang="en-US" sz="2300" dirty="0" err="1">
                <a:solidFill>
                  <a:srgbClr val="051D64"/>
                </a:solidFill>
                <a:latin typeface="Cooper Hewitt"/>
              </a:rPr>
              <a:t>của</a:t>
            </a:r>
            <a:r>
              <a:rPr lang="en-US" sz="2300" dirty="0">
                <a:solidFill>
                  <a:srgbClr val="051D64"/>
                </a:solidFill>
                <a:latin typeface="Cooper Hewitt"/>
              </a:rPr>
              <a:t> ma </a:t>
            </a:r>
            <a:r>
              <a:rPr lang="en-US" sz="2300" dirty="0" err="1">
                <a:solidFill>
                  <a:srgbClr val="051D64"/>
                </a:solidFill>
                <a:latin typeface="Cooper Hewitt"/>
              </a:rPr>
              <a:t>trận</a:t>
            </a:r>
            <a:r>
              <a:rPr lang="en-US" sz="2300" dirty="0">
                <a:solidFill>
                  <a:srgbClr val="051D64"/>
                </a:solidFill>
                <a:latin typeface="Cooper Hewitt"/>
              </a:rPr>
              <a:t> </a:t>
            </a:r>
            <a:r>
              <a:rPr lang="en-US" sz="2300" dirty="0" err="1">
                <a:solidFill>
                  <a:srgbClr val="051D64"/>
                </a:solidFill>
                <a:latin typeface="Cooper Hewitt"/>
              </a:rPr>
              <a:t>hình</a:t>
            </a:r>
            <a:r>
              <a:rPr lang="en-US" sz="2300" dirty="0">
                <a:solidFill>
                  <a:srgbClr val="051D64"/>
                </a:solidFill>
                <a:latin typeface="Cooper Hewitt"/>
              </a:rPr>
              <a:t> </a:t>
            </a:r>
            <a:r>
              <a:rPr lang="en-US" sz="2300" dirty="0" err="1">
                <a:solidFill>
                  <a:srgbClr val="051D64"/>
                </a:solidFill>
                <a:latin typeface="Cooper Hewitt"/>
              </a:rPr>
              <a:t>ảnh</a:t>
            </a:r>
            <a:r>
              <a:rPr lang="en-US" sz="2300" dirty="0">
                <a:solidFill>
                  <a:srgbClr val="051D64"/>
                </a:solidFill>
                <a:latin typeface="Cooper Hewitt"/>
              </a:rPr>
              <a:t> 5 x 5 </a:t>
            </a:r>
            <a:r>
              <a:rPr lang="en-US" sz="2300" dirty="0" err="1">
                <a:solidFill>
                  <a:srgbClr val="051D64"/>
                </a:solidFill>
                <a:latin typeface="Cooper Hewitt"/>
              </a:rPr>
              <a:t>nhân</a:t>
            </a:r>
            <a:r>
              <a:rPr lang="en-US" sz="2300" dirty="0">
                <a:solidFill>
                  <a:srgbClr val="051D64"/>
                </a:solidFill>
                <a:latin typeface="Cooper Hewitt"/>
              </a:rPr>
              <a:t> </a:t>
            </a:r>
            <a:r>
              <a:rPr lang="en-US" sz="2300" dirty="0" err="1">
                <a:solidFill>
                  <a:srgbClr val="051D64"/>
                </a:solidFill>
                <a:latin typeface="Cooper Hewitt"/>
              </a:rPr>
              <a:t>với</a:t>
            </a:r>
            <a:r>
              <a:rPr lang="en-US" sz="2300" dirty="0">
                <a:solidFill>
                  <a:srgbClr val="051D64"/>
                </a:solidFill>
                <a:latin typeface="Cooper Hewitt"/>
              </a:rPr>
              <a:t> ma </a:t>
            </a:r>
            <a:r>
              <a:rPr lang="en-US" sz="2300" dirty="0" err="1">
                <a:solidFill>
                  <a:srgbClr val="051D64"/>
                </a:solidFill>
                <a:latin typeface="Cooper Hewitt"/>
              </a:rPr>
              <a:t>trận</a:t>
            </a:r>
            <a:r>
              <a:rPr lang="en-US" sz="2300" dirty="0">
                <a:solidFill>
                  <a:srgbClr val="051D64"/>
                </a:solidFill>
                <a:latin typeface="Cooper Hewitt"/>
              </a:rPr>
              <a:t> </a:t>
            </a:r>
            <a:r>
              <a:rPr lang="en-US" sz="2300" dirty="0" err="1">
                <a:solidFill>
                  <a:srgbClr val="051D64"/>
                </a:solidFill>
                <a:latin typeface="Cooper Hewitt"/>
              </a:rPr>
              <a:t>bộ</a:t>
            </a:r>
            <a:r>
              <a:rPr lang="en-US" sz="2300" dirty="0">
                <a:solidFill>
                  <a:srgbClr val="051D64"/>
                </a:solidFill>
                <a:latin typeface="Cooper Hewitt"/>
              </a:rPr>
              <a:t> </a:t>
            </a:r>
            <a:r>
              <a:rPr lang="en-US" sz="2300" dirty="0" err="1">
                <a:solidFill>
                  <a:srgbClr val="051D64"/>
                </a:solidFill>
                <a:latin typeface="Cooper Hewitt"/>
              </a:rPr>
              <a:t>lọc</a:t>
            </a:r>
            <a:r>
              <a:rPr lang="en-US" sz="2300" dirty="0">
                <a:solidFill>
                  <a:srgbClr val="051D64"/>
                </a:solidFill>
                <a:latin typeface="Cooper Hewitt"/>
              </a:rPr>
              <a:t> 3 x 3 </a:t>
            </a:r>
            <a:r>
              <a:rPr lang="en-US" sz="2300" dirty="0" err="1">
                <a:solidFill>
                  <a:srgbClr val="051D64"/>
                </a:solidFill>
                <a:latin typeface="Cooper Hewitt"/>
              </a:rPr>
              <a:t>gọi</a:t>
            </a:r>
            <a:r>
              <a:rPr lang="en-US" sz="2300" dirty="0">
                <a:solidFill>
                  <a:srgbClr val="051D64"/>
                </a:solidFill>
                <a:latin typeface="Cooper Hewitt"/>
              </a:rPr>
              <a:t> </a:t>
            </a:r>
            <a:r>
              <a:rPr lang="en-US" sz="2300" dirty="0" err="1">
                <a:solidFill>
                  <a:srgbClr val="051D64"/>
                </a:solidFill>
                <a:latin typeface="Cooper Hewitt"/>
              </a:rPr>
              <a:t>là</a:t>
            </a:r>
            <a:r>
              <a:rPr lang="en-US" sz="2300" dirty="0">
                <a:solidFill>
                  <a:srgbClr val="051D64"/>
                </a:solidFill>
                <a:latin typeface="Cooper Hewitt"/>
              </a:rPr>
              <a:t> 'Feature Map' </a:t>
            </a:r>
            <a:r>
              <a:rPr lang="en-US" sz="2300" dirty="0" err="1">
                <a:solidFill>
                  <a:srgbClr val="051D64"/>
                </a:solidFill>
                <a:latin typeface="Cooper Hewitt"/>
              </a:rPr>
              <a:t>như</a:t>
            </a:r>
            <a:r>
              <a:rPr lang="en-US" sz="2300" dirty="0">
                <a:solidFill>
                  <a:srgbClr val="051D64"/>
                </a:solidFill>
                <a:latin typeface="Cooper Hewitt"/>
              </a:rPr>
              <a:t> </a:t>
            </a:r>
            <a:r>
              <a:rPr lang="en-US" sz="2300" dirty="0" err="1">
                <a:solidFill>
                  <a:srgbClr val="051D64"/>
                </a:solidFill>
                <a:latin typeface="Cooper Hewitt"/>
              </a:rPr>
              <a:t>hình</a:t>
            </a:r>
            <a:r>
              <a:rPr lang="en-US" sz="2300" dirty="0">
                <a:solidFill>
                  <a:srgbClr val="051D64"/>
                </a:solidFill>
                <a:latin typeface="Cooper Hewitt"/>
              </a:rPr>
              <a:t> </a:t>
            </a:r>
            <a:r>
              <a:rPr lang="en-US" sz="2300" dirty="0" err="1">
                <a:solidFill>
                  <a:srgbClr val="051D64"/>
                </a:solidFill>
                <a:latin typeface="Cooper Hewitt"/>
              </a:rPr>
              <a:t>bên</a:t>
            </a:r>
            <a:r>
              <a:rPr lang="en-US" sz="2300" dirty="0">
                <a:solidFill>
                  <a:srgbClr val="051D64"/>
                </a:solidFill>
                <a:latin typeface="Cooper Hewitt"/>
              </a:rPr>
              <a:t> </a:t>
            </a:r>
            <a:r>
              <a:rPr lang="en-US" sz="2300" dirty="0" err="1">
                <a:solidFill>
                  <a:srgbClr val="051D64"/>
                </a:solidFill>
                <a:latin typeface="Cooper Hewitt"/>
              </a:rPr>
              <a:t>dưới</a:t>
            </a:r>
            <a:r>
              <a:rPr lang="en-US" sz="2300" dirty="0">
                <a:solidFill>
                  <a:srgbClr val="051D64"/>
                </a:solidFill>
                <a:latin typeface="Cooper Hewitt"/>
              </a:rPr>
              <a:t>.</a:t>
            </a:r>
          </a:p>
        </p:txBody>
      </p:sp>
      <p:sp>
        <p:nvSpPr>
          <p:cNvPr id="19" name="TextBox 19"/>
          <p:cNvSpPr txBox="1"/>
          <p:nvPr/>
        </p:nvSpPr>
        <p:spPr>
          <a:xfrm>
            <a:off x="10246179" y="1856897"/>
            <a:ext cx="5535178" cy="1462327"/>
          </a:xfrm>
          <a:prstGeom prst="rect">
            <a:avLst/>
          </a:prstGeom>
        </p:spPr>
        <p:txBody>
          <a:bodyPr lIns="0" tIns="0" rIns="0" bIns="0" rtlCol="0" anchor="t">
            <a:spAutoFit/>
          </a:bodyPr>
          <a:lstStyle/>
          <a:p>
            <a:pPr algn="just">
              <a:lnSpc>
                <a:spcPts val="2250"/>
              </a:lnSpc>
              <a:spcBef>
                <a:spcPct val="0"/>
              </a:spcBef>
            </a:pPr>
            <a:r>
              <a:rPr lang="en-US" sz="1875" dirty="0" err="1">
                <a:solidFill>
                  <a:srgbClr val="051D64"/>
                </a:solidFill>
                <a:latin typeface="Cooper Hewitt"/>
              </a:rPr>
              <a:t>Sự</a:t>
            </a:r>
            <a:r>
              <a:rPr lang="en-US" sz="1875" dirty="0">
                <a:solidFill>
                  <a:srgbClr val="051D64"/>
                </a:solidFill>
                <a:latin typeface="Cooper Hewitt"/>
              </a:rPr>
              <a:t> </a:t>
            </a:r>
            <a:r>
              <a:rPr lang="en-US" sz="1875" dirty="0" err="1">
                <a:solidFill>
                  <a:srgbClr val="051D64"/>
                </a:solidFill>
                <a:latin typeface="Cooper Hewitt"/>
              </a:rPr>
              <a:t>kết</a:t>
            </a:r>
            <a:r>
              <a:rPr lang="en-US" sz="1875" dirty="0">
                <a:solidFill>
                  <a:srgbClr val="051D64"/>
                </a:solidFill>
                <a:latin typeface="Cooper Hewitt"/>
              </a:rPr>
              <a:t> </a:t>
            </a:r>
            <a:r>
              <a:rPr lang="en-US" sz="1875" dirty="0" err="1">
                <a:solidFill>
                  <a:srgbClr val="051D64"/>
                </a:solidFill>
                <a:latin typeface="Cooper Hewitt"/>
              </a:rPr>
              <a:t>hợp</a:t>
            </a:r>
            <a:r>
              <a:rPr lang="en-US" sz="1875" dirty="0">
                <a:solidFill>
                  <a:srgbClr val="051D64"/>
                </a:solidFill>
                <a:latin typeface="Cooper Hewitt"/>
              </a:rPr>
              <a:t> </a:t>
            </a:r>
            <a:r>
              <a:rPr lang="en-US" sz="1875" dirty="0" err="1">
                <a:solidFill>
                  <a:srgbClr val="051D64"/>
                </a:solidFill>
                <a:latin typeface="Cooper Hewitt"/>
              </a:rPr>
              <a:t>của</a:t>
            </a:r>
            <a:r>
              <a:rPr lang="en-US" sz="1875" dirty="0">
                <a:solidFill>
                  <a:srgbClr val="051D64"/>
                </a:solidFill>
                <a:latin typeface="Cooper Hewitt"/>
              </a:rPr>
              <a:t> 1 </a:t>
            </a:r>
            <a:r>
              <a:rPr lang="en-US" sz="1875" dirty="0" err="1">
                <a:solidFill>
                  <a:srgbClr val="051D64"/>
                </a:solidFill>
                <a:latin typeface="Cooper Hewitt"/>
              </a:rPr>
              <a:t>hình</a:t>
            </a:r>
            <a:r>
              <a:rPr lang="en-US" sz="1875" dirty="0">
                <a:solidFill>
                  <a:srgbClr val="051D64"/>
                </a:solidFill>
                <a:latin typeface="Cooper Hewitt"/>
              </a:rPr>
              <a:t> </a:t>
            </a:r>
            <a:r>
              <a:rPr lang="en-US" sz="1875" dirty="0" err="1">
                <a:solidFill>
                  <a:srgbClr val="051D64"/>
                </a:solidFill>
                <a:latin typeface="Cooper Hewitt"/>
              </a:rPr>
              <a:t>ảnh</a:t>
            </a:r>
            <a:r>
              <a:rPr lang="en-US" sz="1875" dirty="0">
                <a:solidFill>
                  <a:srgbClr val="051D64"/>
                </a:solidFill>
                <a:latin typeface="Cooper Hewitt"/>
              </a:rPr>
              <a:t> </a:t>
            </a:r>
            <a:r>
              <a:rPr lang="en-US" sz="1875" dirty="0" err="1">
                <a:solidFill>
                  <a:srgbClr val="051D64"/>
                </a:solidFill>
                <a:latin typeface="Cooper Hewitt"/>
              </a:rPr>
              <a:t>với</a:t>
            </a:r>
            <a:r>
              <a:rPr lang="en-US" sz="1875" dirty="0">
                <a:solidFill>
                  <a:srgbClr val="051D64"/>
                </a:solidFill>
                <a:latin typeface="Cooper Hewitt"/>
              </a:rPr>
              <a:t> </a:t>
            </a:r>
            <a:r>
              <a:rPr lang="en-US" sz="1875" dirty="0" err="1">
                <a:solidFill>
                  <a:srgbClr val="051D64"/>
                </a:solidFill>
                <a:latin typeface="Cooper Hewitt"/>
              </a:rPr>
              <a:t>các</a:t>
            </a:r>
            <a:r>
              <a:rPr lang="en-US" sz="1875" dirty="0">
                <a:solidFill>
                  <a:srgbClr val="051D64"/>
                </a:solidFill>
                <a:latin typeface="Cooper Hewitt"/>
              </a:rPr>
              <a:t> </a:t>
            </a:r>
            <a:r>
              <a:rPr lang="en-US" sz="1875" dirty="0" err="1">
                <a:solidFill>
                  <a:srgbClr val="051D64"/>
                </a:solidFill>
                <a:latin typeface="Cooper Hewitt"/>
              </a:rPr>
              <a:t>bộ</a:t>
            </a:r>
            <a:r>
              <a:rPr lang="en-US" sz="1875" dirty="0">
                <a:solidFill>
                  <a:srgbClr val="051D64"/>
                </a:solidFill>
                <a:latin typeface="Cooper Hewitt"/>
              </a:rPr>
              <a:t> </a:t>
            </a:r>
            <a:r>
              <a:rPr lang="en-US" sz="1875" dirty="0" err="1">
                <a:solidFill>
                  <a:srgbClr val="051D64"/>
                </a:solidFill>
                <a:latin typeface="Cooper Hewitt"/>
              </a:rPr>
              <a:t>lọc</a:t>
            </a:r>
            <a:r>
              <a:rPr lang="en-US" sz="1875" dirty="0">
                <a:solidFill>
                  <a:srgbClr val="051D64"/>
                </a:solidFill>
                <a:latin typeface="Cooper Hewitt"/>
              </a:rPr>
              <a:t> </a:t>
            </a:r>
            <a:r>
              <a:rPr lang="en-US" sz="1875" dirty="0" err="1">
                <a:solidFill>
                  <a:srgbClr val="051D64"/>
                </a:solidFill>
                <a:latin typeface="Cooper Hewitt"/>
              </a:rPr>
              <a:t>khác</a:t>
            </a:r>
            <a:r>
              <a:rPr lang="en-US" sz="1875" dirty="0">
                <a:solidFill>
                  <a:srgbClr val="051D64"/>
                </a:solidFill>
                <a:latin typeface="Cooper Hewitt"/>
              </a:rPr>
              <a:t> </a:t>
            </a:r>
            <a:r>
              <a:rPr lang="en-US" sz="1875" dirty="0" err="1">
                <a:solidFill>
                  <a:srgbClr val="051D64"/>
                </a:solidFill>
                <a:latin typeface="Cooper Hewitt"/>
              </a:rPr>
              <a:t>nhau</a:t>
            </a:r>
            <a:r>
              <a:rPr lang="en-US" sz="1875" dirty="0">
                <a:solidFill>
                  <a:srgbClr val="051D64"/>
                </a:solidFill>
                <a:latin typeface="Cooper Hewitt"/>
              </a:rPr>
              <a:t> </a:t>
            </a:r>
            <a:r>
              <a:rPr lang="en-US" sz="1875" dirty="0" err="1">
                <a:solidFill>
                  <a:srgbClr val="051D64"/>
                </a:solidFill>
                <a:latin typeface="Cooper Hewitt"/>
              </a:rPr>
              <a:t>có</a:t>
            </a:r>
            <a:r>
              <a:rPr lang="en-US" sz="1875" dirty="0">
                <a:solidFill>
                  <a:srgbClr val="051D64"/>
                </a:solidFill>
                <a:latin typeface="Cooper Hewitt"/>
              </a:rPr>
              <a:t> </a:t>
            </a:r>
            <a:r>
              <a:rPr lang="en-US" sz="1875" dirty="0" err="1">
                <a:solidFill>
                  <a:srgbClr val="051D64"/>
                </a:solidFill>
                <a:latin typeface="Cooper Hewitt"/>
              </a:rPr>
              <a:t>thể</a:t>
            </a:r>
            <a:r>
              <a:rPr lang="en-US" sz="1875" dirty="0">
                <a:solidFill>
                  <a:srgbClr val="051D64"/>
                </a:solidFill>
                <a:latin typeface="Cooper Hewitt"/>
              </a:rPr>
              <a:t> </a:t>
            </a:r>
            <a:r>
              <a:rPr lang="en-US" sz="1875" dirty="0" err="1">
                <a:solidFill>
                  <a:srgbClr val="051D64"/>
                </a:solidFill>
                <a:latin typeface="Cooper Hewitt"/>
              </a:rPr>
              <a:t>thực</a:t>
            </a:r>
            <a:r>
              <a:rPr lang="en-US" sz="1875" dirty="0">
                <a:solidFill>
                  <a:srgbClr val="051D64"/>
                </a:solidFill>
                <a:latin typeface="Cooper Hewitt"/>
              </a:rPr>
              <a:t> </a:t>
            </a:r>
            <a:r>
              <a:rPr lang="en-US" sz="1875" dirty="0" err="1">
                <a:solidFill>
                  <a:srgbClr val="051D64"/>
                </a:solidFill>
                <a:latin typeface="Cooper Hewitt"/>
              </a:rPr>
              <a:t>hiện</a:t>
            </a:r>
            <a:r>
              <a:rPr lang="en-US" sz="1875" dirty="0">
                <a:solidFill>
                  <a:srgbClr val="051D64"/>
                </a:solidFill>
                <a:latin typeface="Cooper Hewitt"/>
              </a:rPr>
              <a:t> </a:t>
            </a:r>
            <a:r>
              <a:rPr lang="en-US" sz="1875" dirty="0" err="1">
                <a:solidFill>
                  <a:srgbClr val="051D64"/>
                </a:solidFill>
                <a:latin typeface="Cooper Hewitt"/>
              </a:rPr>
              <a:t>các</a:t>
            </a:r>
            <a:r>
              <a:rPr lang="en-US" sz="1875" dirty="0">
                <a:solidFill>
                  <a:srgbClr val="051D64"/>
                </a:solidFill>
                <a:latin typeface="Cooper Hewitt"/>
              </a:rPr>
              <a:t> </a:t>
            </a:r>
            <a:r>
              <a:rPr lang="en-US" sz="1875" dirty="0" err="1">
                <a:solidFill>
                  <a:srgbClr val="051D64"/>
                </a:solidFill>
                <a:latin typeface="Cooper Hewitt"/>
              </a:rPr>
              <a:t>hoạt</a:t>
            </a:r>
            <a:r>
              <a:rPr lang="en-US" sz="1875" dirty="0">
                <a:solidFill>
                  <a:srgbClr val="051D64"/>
                </a:solidFill>
                <a:latin typeface="Cooper Hewitt"/>
              </a:rPr>
              <a:t> </a:t>
            </a:r>
            <a:r>
              <a:rPr lang="en-US" sz="1875" dirty="0" err="1">
                <a:solidFill>
                  <a:srgbClr val="051D64"/>
                </a:solidFill>
                <a:latin typeface="Cooper Hewitt"/>
              </a:rPr>
              <a:t>động</a:t>
            </a:r>
            <a:r>
              <a:rPr lang="en-US" sz="1875" dirty="0">
                <a:solidFill>
                  <a:srgbClr val="051D64"/>
                </a:solidFill>
                <a:latin typeface="Cooper Hewitt"/>
              </a:rPr>
              <a:t> </a:t>
            </a:r>
            <a:r>
              <a:rPr lang="en-US" sz="1875" dirty="0" err="1">
                <a:solidFill>
                  <a:srgbClr val="051D64"/>
                </a:solidFill>
                <a:latin typeface="Cooper Hewitt"/>
              </a:rPr>
              <a:t>như</a:t>
            </a:r>
            <a:r>
              <a:rPr lang="en-US" sz="1875" dirty="0">
                <a:solidFill>
                  <a:srgbClr val="051D64"/>
                </a:solidFill>
                <a:latin typeface="Cooper Hewitt"/>
              </a:rPr>
              <a:t> </a:t>
            </a:r>
            <a:r>
              <a:rPr lang="en-US" sz="1875" dirty="0" err="1">
                <a:solidFill>
                  <a:srgbClr val="051D64"/>
                </a:solidFill>
                <a:latin typeface="Cooper Hewitt"/>
              </a:rPr>
              <a:t>phát</a:t>
            </a:r>
            <a:r>
              <a:rPr lang="en-US" sz="1875" dirty="0">
                <a:solidFill>
                  <a:srgbClr val="051D64"/>
                </a:solidFill>
                <a:latin typeface="Cooper Hewitt"/>
              </a:rPr>
              <a:t> </a:t>
            </a:r>
            <a:r>
              <a:rPr lang="en-US" sz="1875" dirty="0" err="1">
                <a:solidFill>
                  <a:srgbClr val="051D64"/>
                </a:solidFill>
                <a:latin typeface="Cooper Hewitt"/>
              </a:rPr>
              <a:t>hiện</a:t>
            </a:r>
            <a:r>
              <a:rPr lang="en-US" sz="1875" dirty="0">
                <a:solidFill>
                  <a:srgbClr val="051D64"/>
                </a:solidFill>
                <a:latin typeface="Cooper Hewitt"/>
              </a:rPr>
              <a:t> </a:t>
            </a:r>
            <a:r>
              <a:rPr lang="en-US" sz="1875" dirty="0" err="1">
                <a:solidFill>
                  <a:srgbClr val="051D64"/>
                </a:solidFill>
                <a:latin typeface="Cooper Hewitt"/>
              </a:rPr>
              <a:t>cạnh</a:t>
            </a:r>
            <a:r>
              <a:rPr lang="en-US" sz="1875" dirty="0">
                <a:solidFill>
                  <a:srgbClr val="051D64"/>
                </a:solidFill>
                <a:latin typeface="Cooper Hewitt"/>
              </a:rPr>
              <a:t>, </a:t>
            </a:r>
            <a:r>
              <a:rPr lang="en-US" sz="1875" dirty="0" err="1">
                <a:solidFill>
                  <a:srgbClr val="051D64"/>
                </a:solidFill>
                <a:latin typeface="Cooper Hewitt"/>
              </a:rPr>
              <a:t>làm</a:t>
            </a:r>
            <a:r>
              <a:rPr lang="en-US" sz="1875" dirty="0">
                <a:solidFill>
                  <a:srgbClr val="051D64"/>
                </a:solidFill>
                <a:latin typeface="Cooper Hewitt"/>
              </a:rPr>
              <a:t> </a:t>
            </a:r>
            <a:r>
              <a:rPr lang="en-US" sz="1875" dirty="0" err="1">
                <a:solidFill>
                  <a:srgbClr val="051D64"/>
                </a:solidFill>
                <a:latin typeface="Cooper Hewitt"/>
              </a:rPr>
              <a:t>mờ</a:t>
            </a:r>
            <a:r>
              <a:rPr lang="en-US" sz="1875" dirty="0">
                <a:solidFill>
                  <a:srgbClr val="051D64"/>
                </a:solidFill>
                <a:latin typeface="Cooper Hewitt"/>
              </a:rPr>
              <a:t> </a:t>
            </a:r>
            <a:r>
              <a:rPr lang="en-US" sz="1875" dirty="0" err="1">
                <a:solidFill>
                  <a:srgbClr val="051D64"/>
                </a:solidFill>
                <a:latin typeface="Cooper Hewitt"/>
              </a:rPr>
              <a:t>và</a:t>
            </a:r>
            <a:r>
              <a:rPr lang="en-US" sz="1875" dirty="0">
                <a:solidFill>
                  <a:srgbClr val="051D64"/>
                </a:solidFill>
                <a:latin typeface="Cooper Hewitt"/>
              </a:rPr>
              <a:t> </a:t>
            </a:r>
            <a:r>
              <a:rPr lang="en-US" sz="1875" dirty="0" err="1">
                <a:solidFill>
                  <a:srgbClr val="051D64"/>
                </a:solidFill>
                <a:latin typeface="Cooper Hewitt"/>
              </a:rPr>
              <a:t>làm</a:t>
            </a:r>
            <a:r>
              <a:rPr lang="en-US" sz="1875" dirty="0">
                <a:solidFill>
                  <a:srgbClr val="051D64"/>
                </a:solidFill>
                <a:latin typeface="Cooper Hewitt"/>
              </a:rPr>
              <a:t> </a:t>
            </a:r>
            <a:r>
              <a:rPr lang="en-US" sz="1875" dirty="0" err="1">
                <a:solidFill>
                  <a:srgbClr val="051D64"/>
                </a:solidFill>
                <a:latin typeface="Cooper Hewitt"/>
              </a:rPr>
              <a:t>sắc</a:t>
            </a:r>
            <a:r>
              <a:rPr lang="en-US" sz="1875" dirty="0">
                <a:solidFill>
                  <a:srgbClr val="051D64"/>
                </a:solidFill>
                <a:latin typeface="Cooper Hewitt"/>
              </a:rPr>
              <a:t> </a:t>
            </a:r>
            <a:r>
              <a:rPr lang="en-US" sz="1875" dirty="0" err="1">
                <a:solidFill>
                  <a:srgbClr val="051D64"/>
                </a:solidFill>
                <a:latin typeface="Cooper Hewitt"/>
              </a:rPr>
              <a:t>nét</a:t>
            </a:r>
            <a:r>
              <a:rPr lang="en-US" sz="1875" dirty="0">
                <a:solidFill>
                  <a:srgbClr val="051D64"/>
                </a:solidFill>
                <a:latin typeface="Cooper Hewitt"/>
              </a:rPr>
              <a:t> </a:t>
            </a:r>
            <a:r>
              <a:rPr lang="en-US" sz="1875" dirty="0" err="1">
                <a:solidFill>
                  <a:srgbClr val="051D64"/>
                </a:solidFill>
                <a:latin typeface="Cooper Hewitt"/>
              </a:rPr>
              <a:t>bằng</a:t>
            </a:r>
            <a:r>
              <a:rPr lang="en-US" sz="1875" dirty="0">
                <a:solidFill>
                  <a:srgbClr val="051D64"/>
                </a:solidFill>
                <a:latin typeface="Cooper Hewitt"/>
              </a:rPr>
              <a:t> </a:t>
            </a:r>
            <a:r>
              <a:rPr lang="en-US" sz="1875" dirty="0" err="1">
                <a:solidFill>
                  <a:srgbClr val="051D64"/>
                </a:solidFill>
                <a:latin typeface="Cooper Hewitt"/>
              </a:rPr>
              <a:t>cách</a:t>
            </a:r>
            <a:r>
              <a:rPr lang="en-US" sz="1875" dirty="0">
                <a:solidFill>
                  <a:srgbClr val="051D64"/>
                </a:solidFill>
                <a:latin typeface="Cooper Hewitt"/>
              </a:rPr>
              <a:t> </a:t>
            </a:r>
            <a:r>
              <a:rPr lang="en-US" sz="1875" dirty="0" err="1">
                <a:solidFill>
                  <a:srgbClr val="051D64"/>
                </a:solidFill>
                <a:latin typeface="Cooper Hewitt"/>
              </a:rPr>
              <a:t>áp</a:t>
            </a:r>
            <a:r>
              <a:rPr lang="en-US" sz="1875" dirty="0">
                <a:solidFill>
                  <a:srgbClr val="051D64"/>
                </a:solidFill>
                <a:latin typeface="Cooper Hewitt"/>
              </a:rPr>
              <a:t> </a:t>
            </a:r>
            <a:r>
              <a:rPr lang="en-US" sz="1875" dirty="0" err="1">
                <a:solidFill>
                  <a:srgbClr val="051D64"/>
                </a:solidFill>
                <a:latin typeface="Cooper Hewitt"/>
              </a:rPr>
              <a:t>dụng</a:t>
            </a:r>
            <a:r>
              <a:rPr lang="en-US" sz="1875" dirty="0">
                <a:solidFill>
                  <a:srgbClr val="051D64"/>
                </a:solidFill>
                <a:latin typeface="Cooper Hewitt"/>
              </a:rPr>
              <a:t> </a:t>
            </a:r>
            <a:r>
              <a:rPr lang="en-US" sz="1875" dirty="0" err="1">
                <a:solidFill>
                  <a:srgbClr val="051D64"/>
                </a:solidFill>
                <a:latin typeface="Cooper Hewitt"/>
              </a:rPr>
              <a:t>các</a:t>
            </a:r>
            <a:r>
              <a:rPr lang="en-US" sz="1875" dirty="0">
                <a:solidFill>
                  <a:srgbClr val="051D64"/>
                </a:solidFill>
                <a:latin typeface="Cooper Hewitt"/>
              </a:rPr>
              <a:t> </a:t>
            </a:r>
            <a:r>
              <a:rPr lang="en-US" sz="1875" dirty="0" err="1">
                <a:solidFill>
                  <a:srgbClr val="051D64"/>
                </a:solidFill>
                <a:latin typeface="Cooper Hewitt"/>
              </a:rPr>
              <a:t>bộ</a:t>
            </a:r>
            <a:r>
              <a:rPr lang="en-US" sz="1875" dirty="0">
                <a:solidFill>
                  <a:srgbClr val="051D64"/>
                </a:solidFill>
                <a:latin typeface="Cooper Hewitt"/>
              </a:rPr>
              <a:t> </a:t>
            </a:r>
            <a:r>
              <a:rPr lang="en-US" sz="1875" dirty="0" err="1">
                <a:solidFill>
                  <a:srgbClr val="051D64"/>
                </a:solidFill>
                <a:latin typeface="Cooper Hewitt"/>
              </a:rPr>
              <a:t>lọc</a:t>
            </a:r>
            <a:r>
              <a:rPr lang="en-US" sz="1875" dirty="0">
                <a:solidFill>
                  <a:srgbClr val="051D64"/>
                </a:solidFill>
                <a:latin typeface="Cooper Hewitt"/>
              </a:rPr>
              <a:t>. </a:t>
            </a:r>
            <a:r>
              <a:rPr lang="en-US" sz="1875" dirty="0" err="1">
                <a:solidFill>
                  <a:srgbClr val="051D64"/>
                </a:solidFill>
                <a:latin typeface="Cooper Hewitt"/>
              </a:rPr>
              <a:t>dưới</a:t>
            </a:r>
            <a:r>
              <a:rPr lang="en-US" sz="1875" dirty="0">
                <a:solidFill>
                  <a:srgbClr val="051D64"/>
                </a:solidFill>
                <a:latin typeface="Cooper Hewitt"/>
              </a:rPr>
              <a:t> </a:t>
            </a:r>
            <a:r>
              <a:rPr lang="en-US" sz="1875" dirty="0" err="1">
                <a:solidFill>
                  <a:srgbClr val="051D64"/>
                </a:solidFill>
                <a:latin typeface="Cooper Hewitt"/>
              </a:rPr>
              <a:t>đây</a:t>
            </a:r>
            <a:r>
              <a:rPr lang="en-US" sz="1875" dirty="0">
                <a:solidFill>
                  <a:srgbClr val="051D64"/>
                </a:solidFill>
                <a:latin typeface="Cooper Hewitt"/>
              </a:rPr>
              <a:t> </a:t>
            </a:r>
            <a:r>
              <a:rPr lang="en-US" sz="1875" dirty="0" err="1">
                <a:solidFill>
                  <a:srgbClr val="051D64"/>
                </a:solidFill>
                <a:latin typeface="Cooper Hewitt"/>
              </a:rPr>
              <a:t>cho</a:t>
            </a:r>
            <a:r>
              <a:rPr lang="en-US" sz="1875" dirty="0">
                <a:solidFill>
                  <a:srgbClr val="051D64"/>
                </a:solidFill>
                <a:latin typeface="Cooper Hewitt"/>
              </a:rPr>
              <a:t> </a:t>
            </a:r>
            <a:r>
              <a:rPr lang="en-US" sz="1875" dirty="0" err="1">
                <a:solidFill>
                  <a:srgbClr val="051D64"/>
                </a:solidFill>
                <a:latin typeface="Cooper Hewitt"/>
              </a:rPr>
              <a:t>thấy</a:t>
            </a:r>
            <a:r>
              <a:rPr lang="en-US" sz="1875" dirty="0">
                <a:solidFill>
                  <a:srgbClr val="051D64"/>
                </a:solidFill>
                <a:latin typeface="Cooper Hewitt"/>
              </a:rPr>
              <a:t> </a:t>
            </a:r>
            <a:r>
              <a:rPr lang="en-US" sz="1875" dirty="0" err="1">
                <a:solidFill>
                  <a:srgbClr val="051D64"/>
                </a:solidFill>
                <a:latin typeface="Cooper Hewitt"/>
              </a:rPr>
              <a:t>hình</a:t>
            </a:r>
            <a:r>
              <a:rPr lang="en-US" sz="1875" dirty="0">
                <a:solidFill>
                  <a:srgbClr val="051D64"/>
                </a:solidFill>
                <a:latin typeface="Cooper Hewitt"/>
              </a:rPr>
              <a:t> </a:t>
            </a:r>
            <a:r>
              <a:rPr lang="en-US" sz="1875" dirty="0" err="1">
                <a:solidFill>
                  <a:srgbClr val="051D64"/>
                </a:solidFill>
                <a:latin typeface="Cooper Hewitt"/>
              </a:rPr>
              <a:t>ảnh</a:t>
            </a:r>
            <a:r>
              <a:rPr lang="en-US" sz="1875" dirty="0">
                <a:solidFill>
                  <a:srgbClr val="051D64"/>
                </a:solidFill>
                <a:latin typeface="Cooper Hewitt"/>
              </a:rPr>
              <a:t> </a:t>
            </a:r>
            <a:r>
              <a:rPr lang="en-US" sz="1875" dirty="0" err="1">
                <a:solidFill>
                  <a:srgbClr val="051D64"/>
                </a:solidFill>
                <a:latin typeface="Cooper Hewitt"/>
              </a:rPr>
              <a:t>tích</a:t>
            </a:r>
            <a:r>
              <a:rPr lang="en-US" sz="1875" dirty="0">
                <a:solidFill>
                  <a:srgbClr val="051D64"/>
                </a:solidFill>
                <a:latin typeface="Cooper Hewitt"/>
              </a:rPr>
              <a:t> </a:t>
            </a:r>
            <a:r>
              <a:rPr lang="en-US" sz="1875" dirty="0" err="1">
                <a:solidFill>
                  <a:srgbClr val="051D64"/>
                </a:solidFill>
                <a:latin typeface="Cooper Hewitt"/>
              </a:rPr>
              <a:t>chập</a:t>
            </a:r>
            <a:r>
              <a:rPr lang="en-US" sz="1875" dirty="0">
                <a:solidFill>
                  <a:srgbClr val="051D64"/>
                </a:solidFill>
                <a:latin typeface="Cooper Hewitt"/>
              </a:rPr>
              <a:t> </a:t>
            </a:r>
            <a:r>
              <a:rPr lang="en-US" sz="1875" dirty="0" err="1">
                <a:solidFill>
                  <a:srgbClr val="051D64"/>
                </a:solidFill>
                <a:latin typeface="Cooper Hewitt"/>
              </a:rPr>
              <a:t>khác</a:t>
            </a:r>
            <a:r>
              <a:rPr lang="en-US" sz="1875" dirty="0">
                <a:solidFill>
                  <a:srgbClr val="051D64"/>
                </a:solidFill>
                <a:latin typeface="Cooper Hewitt"/>
              </a:rPr>
              <a:t> </a:t>
            </a:r>
            <a:r>
              <a:rPr lang="en-US" sz="1875" dirty="0" err="1">
                <a:solidFill>
                  <a:srgbClr val="051D64"/>
                </a:solidFill>
                <a:latin typeface="Cooper Hewitt"/>
              </a:rPr>
              <a:t>nhau</a:t>
            </a:r>
            <a:r>
              <a:rPr lang="en-US" sz="1875" dirty="0">
                <a:solidFill>
                  <a:srgbClr val="051D64"/>
                </a:solidFill>
                <a:latin typeface="Cooper Hewitt"/>
              </a:rPr>
              <a:t> </a:t>
            </a:r>
            <a:r>
              <a:rPr lang="en-US" sz="1875" dirty="0" err="1">
                <a:solidFill>
                  <a:srgbClr val="051D64"/>
                </a:solidFill>
                <a:latin typeface="Cooper Hewitt"/>
              </a:rPr>
              <a:t>sau</a:t>
            </a:r>
            <a:r>
              <a:rPr lang="en-US" sz="1875" dirty="0">
                <a:solidFill>
                  <a:srgbClr val="051D64"/>
                </a:solidFill>
                <a:latin typeface="Cooper Hewitt"/>
              </a:rPr>
              <a:t> </a:t>
            </a:r>
            <a:r>
              <a:rPr lang="en-US" sz="1875" dirty="0" err="1">
                <a:solidFill>
                  <a:srgbClr val="051D64"/>
                </a:solidFill>
                <a:latin typeface="Cooper Hewitt"/>
              </a:rPr>
              <a:t>khi</a:t>
            </a:r>
            <a:r>
              <a:rPr lang="en-US" sz="1875" dirty="0">
                <a:solidFill>
                  <a:srgbClr val="051D64"/>
                </a:solidFill>
                <a:latin typeface="Cooper Hewitt"/>
              </a:rPr>
              <a:t> </a:t>
            </a:r>
            <a:r>
              <a:rPr lang="en-US" sz="1875" dirty="0" err="1">
                <a:solidFill>
                  <a:srgbClr val="051D64"/>
                </a:solidFill>
                <a:latin typeface="Cooper Hewitt"/>
              </a:rPr>
              <a:t>áp</a:t>
            </a:r>
            <a:r>
              <a:rPr lang="en-US" sz="1875" dirty="0">
                <a:solidFill>
                  <a:srgbClr val="051D64"/>
                </a:solidFill>
                <a:latin typeface="Cooper Hewitt"/>
              </a:rPr>
              <a:t> </a:t>
            </a:r>
            <a:r>
              <a:rPr lang="en-US" sz="1875" dirty="0" err="1">
                <a:solidFill>
                  <a:srgbClr val="051D64"/>
                </a:solidFill>
                <a:latin typeface="Cooper Hewitt"/>
              </a:rPr>
              <a:t>dụng</a:t>
            </a:r>
            <a:r>
              <a:rPr lang="en-US" sz="1875" dirty="0">
                <a:solidFill>
                  <a:srgbClr val="051D64"/>
                </a:solidFill>
                <a:latin typeface="Cooper Hewitt"/>
              </a:rPr>
              <a:t> </a:t>
            </a:r>
            <a:r>
              <a:rPr lang="en-US" sz="1875" dirty="0" err="1">
                <a:solidFill>
                  <a:srgbClr val="051D64"/>
                </a:solidFill>
                <a:latin typeface="Cooper Hewitt"/>
              </a:rPr>
              <a:t>các</a:t>
            </a:r>
            <a:r>
              <a:rPr lang="en-US" sz="1875" dirty="0">
                <a:solidFill>
                  <a:srgbClr val="051D64"/>
                </a:solidFill>
                <a:latin typeface="Cooper Hewitt"/>
              </a:rPr>
              <a:t> Kernel </a:t>
            </a:r>
            <a:r>
              <a:rPr lang="en-US" sz="1875" dirty="0" err="1">
                <a:solidFill>
                  <a:srgbClr val="051D64"/>
                </a:solidFill>
                <a:latin typeface="Cooper Hewitt"/>
              </a:rPr>
              <a:t>khác</a:t>
            </a:r>
            <a:r>
              <a:rPr lang="en-US" sz="1875" dirty="0">
                <a:solidFill>
                  <a:srgbClr val="051D64"/>
                </a:solidFill>
                <a:latin typeface="Cooper Hewitt"/>
              </a:rPr>
              <a:t> </a:t>
            </a:r>
            <a:r>
              <a:rPr lang="en-US" sz="1875" dirty="0" err="1">
                <a:solidFill>
                  <a:srgbClr val="051D64"/>
                </a:solidFill>
                <a:latin typeface="Cooper Hewitt"/>
              </a:rPr>
              <a:t>nhau</a:t>
            </a:r>
            <a:r>
              <a:rPr lang="en-US" sz="1875" dirty="0">
                <a:solidFill>
                  <a:srgbClr val="051D64"/>
                </a:solidFill>
                <a:latin typeface="Cooper Hewit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1806081" y="4516621"/>
            <a:ext cx="7240050" cy="7212900"/>
          </a:xfrm>
          <a:custGeom>
            <a:avLst/>
            <a:gdLst/>
            <a:ahLst/>
            <a:cxnLst/>
            <a:rect l="l" t="t" r="r" b="b"/>
            <a:pathLst>
              <a:path w="7240050" h="7212900">
                <a:moveTo>
                  <a:pt x="0" y="0"/>
                </a:moveTo>
                <a:lnTo>
                  <a:pt x="7240050" y="0"/>
                </a:lnTo>
                <a:lnTo>
                  <a:pt x="7240050" y="7212900"/>
                </a:lnTo>
                <a:lnTo>
                  <a:pt x="0" y="7212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V="1">
            <a:off x="-91286" y="8315906"/>
            <a:ext cx="7406742" cy="2765858"/>
          </a:xfrm>
          <a:custGeom>
            <a:avLst/>
            <a:gdLst/>
            <a:ahLst/>
            <a:cxnLst/>
            <a:rect l="l" t="t" r="r" b="b"/>
            <a:pathLst>
              <a:path w="7406742" h="2765858">
                <a:moveTo>
                  <a:pt x="0" y="2765858"/>
                </a:moveTo>
                <a:lnTo>
                  <a:pt x="7406742" y="2765858"/>
                </a:lnTo>
                <a:lnTo>
                  <a:pt x="7406742" y="0"/>
                </a:lnTo>
                <a:lnTo>
                  <a:pt x="0" y="0"/>
                </a:lnTo>
                <a:lnTo>
                  <a:pt x="0" y="2765858"/>
                </a:lnTo>
                <a:close/>
              </a:path>
            </a:pathLst>
          </a:custGeom>
          <a:blipFill>
            <a:blip r:embed="rId5">
              <a:extLst>
                <a:ext uri="{96DAC541-7B7A-43D3-8B79-37D633B846F1}">
                  <asvg:svgBlip xmlns:asvg="http://schemas.microsoft.com/office/drawing/2016/SVG/main" r:embed="rId6"/>
                </a:ext>
              </a:extLst>
            </a:blip>
            <a:stretch>
              <a:fillRect r="-103224"/>
            </a:stretch>
          </a:blipFill>
        </p:spPr>
      </p:sp>
      <p:sp>
        <p:nvSpPr>
          <p:cNvPr id="4" name="Freeform 4"/>
          <p:cNvSpPr/>
          <p:nvPr/>
        </p:nvSpPr>
        <p:spPr>
          <a:xfrm>
            <a:off x="13420875" y="10204664"/>
            <a:ext cx="13530050" cy="8509466"/>
          </a:xfrm>
          <a:custGeom>
            <a:avLst/>
            <a:gdLst/>
            <a:ahLst/>
            <a:cxnLst/>
            <a:rect l="l" t="t" r="r" b="b"/>
            <a:pathLst>
              <a:path w="13530050" h="8509466">
                <a:moveTo>
                  <a:pt x="0" y="0"/>
                </a:moveTo>
                <a:lnTo>
                  <a:pt x="13530051" y="0"/>
                </a:lnTo>
                <a:lnTo>
                  <a:pt x="13530051" y="8509465"/>
                </a:lnTo>
                <a:lnTo>
                  <a:pt x="0" y="8509465"/>
                </a:lnTo>
                <a:lnTo>
                  <a:pt x="0" y="0"/>
                </a:lnTo>
                <a:close/>
              </a:path>
            </a:pathLst>
          </a:custGeom>
          <a:blipFill>
            <a:blip r:embed="rId7"/>
            <a:stretch>
              <a:fillRect/>
            </a:stretch>
          </a:blipFill>
        </p:spPr>
      </p:sp>
      <p:grpSp>
        <p:nvGrpSpPr>
          <p:cNvPr id="5" name="Group 5"/>
          <p:cNvGrpSpPr/>
          <p:nvPr/>
        </p:nvGrpSpPr>
        <p:grpSpPr>
          <a:xfrm>
            <a:off x="-17172550" y="4217441"/>
            <a:ext cx="17457366" cy="15150949"/>
            <a:chOff x="0" y="0"/>
            <a:chExt cx="8295141" cy="7199211"/>
          </a:xfrm>
        </p:grpSpPr>
        <p:sp>
          <p:nvSpPr>
            <p:cNvPr id="6" name="Freeform 6"/>
            <p:cNvSpPr/>
            <p:nvPr/>
          </p:nvSpPr>
          <p:spPr>
            <a:xfrm>
              <a:off x="0" y="0"/>
              <a:ext cx="8295179" cy="7199249"/>
            </a:xfrm>
            <a:custGeom>
              <a:avLst/>
              <a:gdLst/>
              <a:ahLst/>
              <a:cxnLst/>
              <a:rect l="l" t="t" r="r" b="b"/>
              <a:pathLst>
                <a:path w="8295179" h="7199249">
                  <a:moveTo>
                    <a:pt x="4147519" y="0"/>
                  </a:moveTo>
                  <a:lnTo>
                    <a:pt x="0" y="3599561"/>
                  </a:lnTo>
                  <a:lnTo>
                    <a:pt x="4147519" y="7199249"/>
                  </a:lnTo>
                  <a:lnTo>
                    <a:pt x="8295179" y="3599561"/>
                  </a:lnTo>
                  <a:lnTo>
                    <a:pt x="4147519" y="0"/>
                  </a:lnTo>
                  <a:close/>
                </a:path>
              </a:pathLst>
            </a:custGeom>
            <a:blipFill>
              <a:blip r:embed="rId8"/>
              <a:stretch>
                <a:fillRect l="-56611" t="-5488" b="-5488"/>
              </a:stretch>
            </a:blipFill>
          </p:spPr>
        </p:sp>
      </p:grpSp>
      <p:grpSp>
        <p:nvGrpSpPr>
          <p:cNvPr id="7" name="Group 7"/>
          <p:cNvGrpSpPr/>
          <p:nvPr/>
        </p:nvGrpSpPr>
        <p:grpSpPr>
          <a:xfrm rot="-10800000">
            <a:off x="13013768" y="-832408"/>
            <a:ext cx="7499226" cy="3722217"/>
            <a:chOff x="0" y="0"/>
            <a:chExt cx="812800" cy="403431"/>
          </a:xfrm>
        </p:grpSpPr>
        <p:sp>
          <p:nvSpPr>
            <p:cNvPr id="8" name="Freeform 8"/>
            <p:cNvSpPr/>
            <p:nvPr/>
          </p:nvSpPr>
          <p:spPr>
            <a:xfrm>
              <a:off x="0" y="0"/>
              <a:ext cx="812800" cy="403431"/>
            </a:xfrm>
            <a:custGeom>
              <a:avLst/>
              <a:gdLst/>
              <a:ahLst/>
              <a:cxnLst/>
              <a:rect l="l" t="t" r="r" b="b"/>
              <a:pathLst>
                <a:path w="812800" h="403431">
                  <a:moveTo>
                    <a:pt x="406400" y="0"/>
                  </a:moveTo>
                  <a:lnTo>
                    <a:pt x="812800" y="403431"/>
                  </a:lnTo>
                  <a:lnTo>
                    <a:pt x="0" y="403431"/>
                  </a:lnTo>
                  <a:lnTo>
                    <a:pt x="406400" y="0"/>
                  </a:lnTo>
                  <a:close/>
                </a:path>
              </a:pathLst>
            </a:custGeom>
            <a:solidFill>
              <a:srgbClr val="5A6C99"/>
            </a:solidFill>
          </p:spPr>
        </p:sp>
        <p:sp>
          <p:nvSpPr>
            <p:cNvPr id="9" name="TextBox 9"/>
            <p:cNvSpPr txBox="1"/>
            <p:nvPr/>
          </p:nvSpPr>
          <p:spPr>
            <a:xfrm>
              <a:off x="127000" y="149207"/>
              <a:ext cx="558800" cy="225407"/>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10800000">
            <a:off x="13159904" y="-1720846"/>
            <a:ext cx="7499226" cy="4027778"/>
            <a:chOff x="0" y="0"/>
            <a:chExt cx="812800" cy="436549"/>
          </a:xfrm>
        </p:grpSpPr>
        <p:sp>
          <p:nvSpPr>
            <p:cNvPr id="11" name="Freeform 11"/>
            <p:cNvSpPr/>
            <p:nvPr/>
          </p:nvSpPr>
          <p:spPr>
            <a:xfrm>
              <a:off x="0" y="0"/>
              <a:ext cx="812800" cy="436549"/>
            </a:xfrm>
            <a:custGeom>
              <a:avLst/>
              <a:gdLst/>
              <a:ahLst/>
              <a:cxnLst/>
              <a:rect l="l" t="t" r="r" b="b"/>
              <a:pathLst>
                <a:path w="812800" h="436549">
                  <a:moveTo>
                    <a:pt x="406400" y="0"/>
                  </a:moveTo>
                  <a:lnTo>
                    <a:pt x="812800" y="436549"/>
                  </a:lnTo>
                  <a:lnTo>
                    <a:pt x="0" y="436549"/>
                  </a:lnTo>
                  <a:lnTo>
                    <a:pt x="406400" y="0"/>
                  </a:lnTo>
                  <a:close/>
                </a:path>
              </a:pathLst>
            </a:custGeom>
            <a:solidFill>
              <a:srgbClr val="051D64"/>
            </a:solidFill>
          </p:spPr>
        </p:sp>
        <p:sp>
          <p:nvSpPr>
            <p:cNvPr id="12" name="TextBox 12"/>
            <p:cNvSpPr txBox="1"/>
            <p:nvPr/>
          </p:nvSpPr>
          <p:spPr>
            <a:xfrm>
              <a:off x="127000" y="164583"/>
              <a:ext cx="558800" cy="240783"/>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flipH="1" flipV="1">
            <a:off x="16688998" y="-238042"/>
            <a:ext cx="1140604" cy="1266742"/>
          </a:xfrm>
          <a:prstGeom prst="line">
            <a:avLst/>
          </a:prstGeom>
          <a:ln w="95250" cap="flat">
            <a:solidFill>
              <a:srgbClr val="F9B680"/>
            </a:solidFill>
            <a:prstDash val="solid"/>
            <a:headEnd type="none" w="sm" len="sm"/>
            <a:tailEnd type="none" w="sm" len="sm"/>
          </a:ln>
        </p:spPr>
      </p:sp>
      <p:sp>
        <p:nvSpPr>
          <p:cNvPr id="14" name="AutoShape 14"/>
          <p:cNvSpPr/>
          <p:nvPr/>
        </p:nvSpPr>
        <p:spPr>
          <a:xfrm flipH="1" flipV="1">
            <a:off x="15733521" y="-269910"/>
            <a:ext cx="1140604" cy="1266742"/>
          </a:xfrm>
          <a:prstGeom prst="line">
            <a:avLst/>
          </a:prstGeom>
          <a:ln w="95250" cap="flat">
            <a:solidFill>
              <a:srgbClr val="F9B680"/>
            </a:solidFill>
            <a:prstDash val="solid"/>
            <a:headEnd type="none" w="sm" len="sm"/>
            <a:tailEnd type="none" w="sm" len="sm"/>
          </a:ln>
        </p:spPr>
      </p:sp>
      <p:sp>
        <p:nvSpPr>
          <p:cNvPr id="15" name="Freeform 15"/>
          <p:cNvSpPr/>
          <p:nvPr/>
        </p:nvSpPr>
        <p:spPr>
          <a:xfrm>
            <a:off x="6148668" y="4039689"/>
            <a:ext cx="10925202" cy="4778793"/>
          </a:xfrm>
          <a:custGeom>
            <a:avLst/>
            <a:gdLst/>
            <a:ahLst/>
            <a:cxnLst/>
            <a:rect l="l" t="t" r="r" b="b"/>
            <a:pathLst>
              <a:path w="10925202" h="4778793">
                <a:moveTo>
                  <a:pt x="0" y="0"/>
                </a:moveTo>
                <a:lnTo>
                  <a:pt x="10925202" y="0"/>
                </a:lnTo>
                <a:lnTo>
                  <a:pt x="10925202" y="4778794"/>
                </a:lnTo>
                <a:lnTo>
                  <a:pt x="0" y="4778794"/>
                </a:lnTo>
                <a:lnTo>
                  <a:pt x="0" y="0"/>
                </a:lnTo>
                <a:close/>
              </a:path>
            </a:pathLst>
          </a:custGeom>
          <a:blipFill>
            <a:blip r:embed="rId9"/>
            <a:stretch>
              <a:fillRect/>
            </a:stretch>
          </a:blipFill>
        </p:spPr>
      </p:sp>
      <p:sp>
        <p:nvSpPr>
          <p:cNvPr id="16" name="Freeform 16"/>
          <p:cNvSpPr/>
          <p:nvPr/>
        </p:nvSpPr>
        <p:spPr>
          <a:xfrm>
            <a:off x="2372869" y="146559"/>
            <a:ext cx="1046980" cy="1003197"/>
          </a:xfrm>
          <a:custGeom>
            <a:avLst/>
            <a:gdLst/>
            <a:ahLst/>
            <a:cxnLst/>
            <a:rect l="l" t="t" r="r" b="b"/>
            <a:pathLst>
              <a:path w="1046980" h="1003197">
                <a:moveTo>
                  <a:pt x="0" y="0"/>
                </a:moveTo>
                <a:lnTo>
                  <a:pt x="1046980" y="0"/>
                </a:lnTo>
                <a:lnTo>
                  <a:pt x="1046980" y="1003198"/>
                </a:lnTo>
                <a:lnTo>
                  <a:pt x="0" y="10031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TextBox 17"/>
          <p:cNvSpPr txBox="1"/>
          <p:nvPr/>
        </p:nvSpPr>
        <p:spPr>
          <a:xfrm>
            <a:off x="1028700" y="772980"/>
            <a:ext cx="9482096" cy="2172309"/>
          </a:xfrm>
          <a:prstGeom prst="rect">
            <a:avLst/>
          </a:prstGeom>
        </p:spPr>
        <p:txBody>
          <a:bodyPr lIns="0" tIns="0" rIns="0" bIns="0" rtlCol="0" anchor="t">
            <a:spAutoFit/>
          </a:bodyPr>
          <a:lstStyle/>
          <a:p>
            <a:pPr>
              <a:lnSpc>
                <a:spcPts val="8585"/>
              </a:lnSpc>
            </a:pPr>
            <a:r>
              <a:rPr lang="en-US" sz="7154" dirty="0">
                <a:solidFill>
                  <a:srgbClr val="051D64"/>
                </a:solidFill>
                <a:latin typeface="Oswald Bold"/>
              </a:rPr>
              <a:t>2. STRIDE</a:t>
            </a:r>
          </a:p>
          <a:p>
            <a:pPr>
              <a:lnSpc>
                <a:spcPts val="8585"/>
              </a:lnSpc>
            </a:pPr>
            <a:endParaRPr lang="en-US" sz="7154" dirty="0">
              <a:solidFill>
                <a:srgbClr val="051D64"/>
              </a:solidFill>
              <a:latin typeface="Oswald Bold"/>
            </a:endParaRPr>
          </a:p>
        </p:txBody>
      </p:sp>
      <p:sp>
        <p:nvSpPr>
          <p:cNvPr id="18" name="TextBox 18"/>
          <p:cNvSpPr txBox="1"/>
          <p:nvPr/>
        </p:nvSpPr>
        <p:spPr>
          <a:xfrm>
            <a:off x="1028700" y="2401451"/>
            <a:ext cx="13648667" cy="1575976"/>
          </a:xfrm>
          <a:prstGeom prst="rect">
            <a:avLst/>
          </a:prstGeom>
        </p:spPr>
        <p:txBody>
          <a:bodyPr lIns="0" tIns="0" rIns="0" bIns="0" rtlCol="0" anchor="t">
            <a:spAutoFit/>
          </a:bodyPr>
          <a:lstStyle/>
          <a:p>
            <a:pPr algn="just">
              <a:lnSpc>
                <a:spcPts val="3972"/>
              </a:lnSpc>
              <a:spcBef>
                <a:spcPct val="0"/>
              </a:spcBef>
            </a:pPr>
            <a:r>
              <a:rPr lang="en-US" sz="3310" dirty="0">
                <a:solidFill>
                  <a:srgbClr val="051D64"/>
                </a:solidFill>
                <a:latin typeface="Cooper Hewitt"/>
              </a:rPr>
              <a:t>Stride </a:t>
            </a:r>
            <a:r>
              <a:rPr lang="en-US" sz="3310" dirty="0" err="1">
                <a:solidFill>
                  <a:srgbClr val="051D64"/>
                </a:solidFill>
                <a:latin typeface="Cooper Hewitt"/>
              </a:rPr>
              <a:t>là</a:t>
            </a:r>
            <a:r>
              <a:rPr lang="en-US" sz="3310" dirty="0">
                <a:solidFill>
                  <a:srgbClr val="051D64"/>
                </a:solidFill>
                <a:latin typeface="Cooper Hewitt"/>
              </a:rPr>
              <a:t> </a:t>
            </a:r>
            <a:r>
              <a:rPr lang="en-US" sz="3310" dirty="0" err="1">
                <a:solidFill>
                  <a:srgbClr val="051D64"/>
                </a:solidFill>
                <a:latin typeface="Cooper Hewitt"/>
              </a:rPr>
              <a:t>số</a:t>
            </a:r>
            <a:r>
              <a:rPr lang="en-US" sz="3310" dirty="0">
                <a:solidFill>
                  <a:srgbClr val="051D64"/>
                </a:solidFill>
                <a:latin typeface="Cooper Hewitt"/>
              </a:rPr>
              <a:t> pixel </a:t>
            </a:r>
            <a:r>
              <a:rPr lang="en-US" sz="3310" dirty="0" err="1">
                <a:solidFill>
                  <a:srgbClr val="051D64"/>
                </a:solidFill>
                <a:latin typeface="Cooper Hewitt"/>
              </a:rPr>
              <a:t>thay</a:t>
            </a:r>
            <a:r>
              <a:rPr lang="en-US" sz="3310" dirty="0">
                <a:solidFill>
                  <a:srgbClr val="051D64"/>
                </a:solidFill>
                <a:latin typeface="Cooper Hewitt"/>
              </a:rPr>
              <a:t> </a:t>
            </a:r>
            <a:r>
              <a:rPr lang="en-US" sz="3310" dirty="0" err="1">
                <a:solidFill>
                  <a:srgbClr val="051D64"/>
                </a:solidFill>
                <a:latin typeface="Cooper Hewitt"/>
              </a:rPr>
              <a:t>đổi</a:t>
            </a:r>
            <a:r>
              <a:rPr lang="en-US" sz="3310" dirty="0">
                <a:solidFill>
                  <a:srgbClr val="051D64"/>
                </a:solidFill>
                <a:latin typeface="Cooper Hewitt"/>
              </a:rPr>
              <a:t> </a:t>
            </a:r>
            <a:r>
              <a:rPr lang="en-US" sz="3310" dirty="0" err="1">
                <a:solidFill>
                  <a:srgbClr val="051D64"/>
                </a:solidFill>
                <a:latin typeface="Cooper Hewitt"/>
              </a:rPr>
              <a:t>trên</a:t>
            </a:r>
            <a:r>
              <a:rPr lang="en-US" sz="3310" dirty="0">
                <a:solidFill>
                  <a:srgbClr val="051D64"/>
                </a:solidFill>
                <a:latin typeface="Cooper Hewitt"/>
              </a:rPr>
              <a:t> ma </a:t>
            </a:r>
            <a:r>
              <a:rPr lang="en-US" sz="3310" dirty="0" err="1">
                <a:solidFill>
                  <a:srgbClr val="051D64"/>
                </a:solidFill>
                <a:latin typeface="Cooper Hewitt"/>
              </a:rPr>
              <a:t>trận</a:t>
            </a:r>
            <a:r>
              <a:rPr lang="en-US" sz="3310" dirty="0">
                <a:solidFill>
                  <a:srgbClr val="051D64"/>
                </a:solidFill>
                <a:latin typeface="Cooper Hewitt"/>
              </a:rPr>
              <a:t> </a:t>
            </a:r>
            <a:r>
              <a:rPr lang="en-US" sz="3310" dirty="0" err="1">
                <a:solidFill>
                  <a:srgbClr val="051D64"/>
                </a:solidFill>
                <a:latin typeface="Cooper Hewitt"/>
              </a:rPr>
              <a:t>đầu</a:t>
            </a:r>
            <a:r>
              <a:rPr lang="en-US" sz="3310" dirty="0">
                <a:solidFill>
                  <a:srgbClr val="051D64"/>
                </a:solidFill>
                <a:latin typeface="Cooper Hewitt"/>
              </a:rPr>
              <a:t> </a:t>
            </a:r>
            <a:r>
              <a:rPr lang="en-US" sz="3310" dirty="0" err="1">
                <a:solidFill>
                  <a:srgbClr val="051D64"/>
                </a:solidFill>
                <a:latin typeface="Cooper Hewitt"/>
              </a:rPr>
              <a:t>vào</a:t>
            </a:r>
            <a:r>
              <a:rPr lang="en-US" sz="3310" dirty="0">
                <a:solidFill>
                  <a:srgbClr val="051D64"/>
                </a:solidFill>
                <a:latin typeface="Cooper Hewitt"/>
              </a:rPr>
              <a:t>. Khi stride </a:t>
            </a:r>
            <a:r>
              <a:rPr lang="en-US" sz="3310" dirty="0" err="1">
                <a:solidFill>
                  <a:srgbClr val="051D64"/>
                </a:solidFill>
                <a:latin typeface="Cooper Hewitt"/>
              </a:rPr>
              <a:t>là</a:t>
            </a:r>
            <a:r>
              <a:rPr lang="en-US" sz="3310" dirty="0">
                <a:solidFill>
                  <a:srgbClr val="051D64"/>
                </a:solidFill>
                <a:latin typeface="Cooper Hewitt"/>
              </a:rPr>
              <a:t> 1 </a:t>
            </a:r>
            <a:r>
              <a:rPr lang="en-US" sz="3310" dirty="0" err="1">
                <a:solidFill>
                  <a:srgbClr val="051D64"/>
                </a:solidFill>
                <a:latin typeface="Cooper Hewitt"/>
              </a:rPr>
              <a:t>thì</a:t>
            </a:r>
            <a:r>
              <a:rPr lang="en-US" sz="3310" dirty="0">
                <a:solidFill>
                  <a:srgbClr val="051D64"/>
                </a:solidFill>
                <a:latin typeface="Cooper Hewitt"/>
              </a:rPr>
              <a:t> ta di </a:t>
            </a:r>
            <a:r>
              <a:rPr lang="en-US" sz="3310" dirty="0" err="1">
                <a:solidFill>
                  <a:srgbClr val="051D64"/>
                </a:solidFill>
                <a:latin typeface="Cooper Hewitt"/>
              </a:rPr>
              <a:t>chuyển</a:t>
            </a:r>
            <a:r>
              <a:rPr lang="en-US" sz="3310" dirty="0">
                <a:solidFill>
                  <a:srgbClr val="051D64"/>
                </a:solidFill>
                <a:latin typeface="Cooper Hewitt"/>
              </a:rPr>
              <a:t> </a:t>
            </a:r>
            <a:r>
              <a:rPr lang="en-US" sz="3310" dirty="0" err="1">
                <a:solidFill>
                  <a:srgbClr val="051D64"/>
                </a:solidFill>
                <a:latin typeface="Cooper Hewitt"/>
              </a:rPr>
              <a:t>các</a:t>
            </a:r>
            <a:r>
              <a:rPr lang="en-US" sz="3310" dirty="0">
                <a:solidFill>
                  <a:srgbClr val="051D64"/>
                </a:solidFill>
                <a:latin typeface="Cooper Hewitt"/>
              </a:rPr>
              <a:t> kernel 1 pixel. Khi stride </a:t>
            </a:r>
            <a:r>
              <a:rPr lang="en-US" sz="3310" dirty="0" err="1">
                <a:solidFill>
                  <a:srgbClr val="051D64"/>
                </a:solidFill>
                <a:latin typeface="Cooper Hewitt"/>
              </a:rPr>
              <a:t>là</a:t>
            </a:r>
            <a:r>
              <a:rPr lang="en-US" sz="3310" dirty="0">
                <a:solidFill>
                  <a:srgbClr val="051D64"/>
                </a:solidFill>
                <a:latin typeface="Cooper Hewitt"/>
              </a:rPr>
              <a:t> 2 </a:t>
            </a:r>
            <a:r>
              <a:rPr lang="en-US" sz="3310" dirty="0" err="1">
                <a:solidFill>
                  <a:srgbClr val="051D64"/>
                </a:solidFill>
                <a:latin typeface="Cooper Hewitt"/>
              </a:rPr>
              <a:t>thì</a:t>
            </a:r>
            <a:r>
              <a:rPr lang="en-US" sz="3310" dirty="0">
                <a:solidFill>
                  <a:srgbClr val="051D64"/>
                </a:solidFill>
                <a:latin typeface="Cooper Hewitt"/>
              </a:rPr>
              <a:t> ta di </a:t>
            </a:r>
            <a:r>
              <a:rPr lang="en-US" sz="3310" dirty="0" err="1">
                <a:solidFill>
                  <a:srgbClr val="051D64"/>
                </a:solidFill>
                <a:latin typeface="Cooper Hewitt"/>
              </a:rPr>
              <a:t>chuyển</a:t>
            </a:r>
            <a:r>
              <a:rPr lang="en-US" sz="3310" dirty="0">
                <a:solidFill>
                  <a:srgbClr val="051D64"/>
                </a:solidFill>
                <a:latin typeface="Cooper Hewitt"/>
              </a:rPr>
              <a:t> </a:t>
            </a:r>
            <a:r>
              <a:rPr lang="en-US" sz="3310" dirty="0" err="1">
                <a:solidFill>
                  <a:srgbClr val="051D64"/>
                </a:solidFill>
                <a:latin typeface="Cooper Hewitt"/>
              </a:rPr>
              <a:t>các</a:t>
            </a:r>
            <a:r>
              <a:rPr lang="en-US" sz="3310" dirty="0">
                <a:solidFill>
                  <a:srgbClr val="051D64"/>
                </a:solidFill>
                <a:latin typeface="Cooper Hewitt"/>
              </a:rPr>
              <a:t> kernel </a:t>
            </a:r>
            <a:r>
              <a:rPr lang="en-US" sz="3310" dirty="0" err="1">
                <a:solidFill>
                  <a:srgbClr val="051D64"/>
                </a:solidFill>
                <a:latin typeface="Cooper Hewitt"/>
              </a:rPr>
              <a:t>đi</a:t>
            </a:r>
            <a:r>
              <a:rPr lang="en-US" sz="3310" dirty="0">
                <a:solidFill>
                  <a:srgbClr val="051D64"/>
                </a:solidFill>
                <a:latin typeface="Cooper Hewitt"/>
              </a:rPr>
              <a:t> 2 pixel </a:t>
            </a:r>
            <a:r>
              <a:rPr lang="en-US" sz="3310" dirty="0" err="1">
                <a:solidFill>
                  <a:srgbClr val="051D64"/>
                </a:solidFill>
                <a:latin typeface="Cooper Hewitt"/>
              </a:rPr>
              <a:t>và</a:t>
            </a:r>
            <a:r>
              <a:rPr lang="en-US" sz="3310" dirty="0">
                <a:solidFill>
                  <a:srgbClr val="051D64"/>
                </a:solidFill>
                <a:latin typeface="Cooper Hewitt"/>
              </a:rPr>
              <a:t> </a:t>
            </a:r>
            <a:r>
              <a:rPr lang="en-US" sz="3310" dirty="0" err="1">
                <a:solidFill>
                  <a:srgbClr val="051D64"/>
                </a:solidFill>
                <a:latin typeface="Cooper Hewitt"/>
              </a:rPr>
              <a:t>tiếp</a:t>
            </a:r>
            <a:r>
              <a:rPr lang="en-US" sz="3310" dirty="0">
                <a:solidFill>
                  <a:srgbClr val="051D64"/>
                </a:solidFill>
                <a:latin typeface="Cooper Hewitt"/>
              </a:rPr>
              <a:t> </a:t>
            </a:r>
            <a:r>
              <a:rPr lang="en-US" sz="3310" dirty="0" err="1">
                <a:solidFill>
                  <a:srgbClr val="051D64"/>
                </a:solidFill>
                <a:latin typeface="Cooper Hewitt"/>
              </a:rPr>
              <a:t>tục</a:t>
            </a:r>
            <a:r>
              <a:rPr lang="en-US" sz="3310" dirty="0">
                <a:solidFill>
                  <a:srgbClr val="051D64"/>
                </a:solidFill>
                <a:latin typeface="Cooper Hewitt"/>
              </a:rPr>
              <a:t> </a:t>
            </a:r>
            <a:r>
              <a:rPr lang="en-US" sz="3310" dirty="0" err="1">
                <a:solidFill>
                  <a:srgbClr val="051D64"/>
                </a:solidFill>
                <a:latin typeface="Cooper Hewitt"/>
              </a:rPr>
              <a:t>như</a:t>
            </a:r>
            <a:r>
              <a:rPr lang="en-US" sz="3310" dirty="0">
                <a:solidFill>
                  <a:srgbClr val="051D64"/>
                </a:solidFill>
                <a:latin typeface="Cooper Hewitt"/>
              </a:rPr>
              <a:t> </a:t>
            </a:r>
            <a:r>
              <a:rPr lang="en-US" sz="3310" dirty="0" err="1">
                <a:solidFill>
                  <a:srgbClr val="051D64"/>
                </a:solidFill>
                <a:latin typeface="Cooper Hewitt"/>
              </a:rPr>
              <a:t>vậy</a:t>
            </a:r>
            <a:r>
              <a:rPr lang="en-US" sz="3310" dirty="0">
                <a:solidFill>
                  <a:srgbClr val="051D64"/>
                </a:solidFill>
                <a:latin typeface="Cooper Hewitt"/>
              </a:rPr>
              <a:t>. </a:t>
            </a:r>
            <a:r>
              <a:rPr lang="en-US" sz="3310" dirty="0" err="1">
                <a:solidFill>
                  <a:srgbClr val="051D64"/>
                </a:solidFill>
                <a:latin typeface="Cooper Hewitt"/>
              </a:rPr>
              <a:t>Hình</a:t>
            </a:r>
            <a:r>
              <a:rPr lang="en-US" sz="3310" dirty="0">
                <a:solidFill>
                  <a:srgbClr val="051D64"/>
                </a:solidFill>
                <a:latin typeface="Cooper Hewitt"/>
              </a:rPr>
              <a:t> </a:t>
            </a:r>
            <a:r>
              <a:rPr lang="en-US" sz="3310" dirty="0" err="1">
                <a:solidFill>
                  <a:srgbClr val="051D64"/>
                </a:solidFill>
                <a:latin typeface="Cooper Hewitt"/>
              </a:rPr>
              <a:t>dưới</a:t>
            </a:r>
            <a:r>
              <a:rPr lang="en-US" sz="3310" dirty="0">
                <a:solidFill>
                  <a:srgbClr val="051D64"/>
                </a:solidFill>
                <a:latin typeface="Cooper Hewitt"/>
              </a:rPr>
              <a:t> </a:t>
            </a:r>
            <a:r>
              <a:rPr lang="en-US" sz="3310" dirty="0" err="1">
                <a:solidFill>
                  <a:srgbClr val="051D64"/>
                </a:solidFill>
                <a:latin typeface="Cooper Hewitt"/>
              </a:rPr>
              <a:t>là</a:t>
            </a:r>
            <a:r>
              <a:rPr lang="en-US" sz="3310" dirty="0">
                <a:solidFill>
                  <a:srgbClr val="051D64"/>
                </a:solidFill>
                <a:latin typeface="Cooper Hewitt"/>
              </a:rPr>
              <a:t> </a:t>
            </a:r>
            <a:r>
              <a:rPr lang="en-US" sz="3310" dirty="0" err="1">
                <a:solidFill>
                  <a:srgbClr val="051D64"/>
                </a:solidFill>
                <a:latin typeface="Cooper Hewitt"/>
              </a:rPr>
              <a:t>lớp</a:t>
            </a:r>
            <a:r>
              <a:rPr lang="en-US" sz="3310" dirty="0">
                <a:solidFill>
                  <a:srgbClr val="051D64"/>
                </a:solidFill>
                <a:latin typeface="Cooper Hewitt"/>
              </a:rPr>
              <a:t> </a:t>
            </a:r>
            <a:r>
              <a:rPr lang="en-US" sz="3310" dirty="0" err="1">
                <a:solidFill>
                  <a:srgbClr val="051D64"/>
                </a:solidFill>
                <a:latin typeface="Cooper Hewitt"/>
              </a:rPr>
              <a:t>tích</a:t>
            </a:r>
            <a:r>
              <a:rPr lang="en-US" sz="3310" dirty="0">
                <a:solidFill>
                  <a:srgbClr val="051D64"/>
                </a:solidFill>
                <a:latin typeface="Cooper Hewitt"/>
              </a:rPr>
              <a:t> </a:t>
            </a:r>
            <a:r>
              <a:rPr lang="en-US" sz="3310" dirty="0" err="1">
                <a:solidFill>
                  <a:srgbClr val="051D64"/>
                </a:solidFill>
                <a:latin typeface="Cooper Hewitt"/>
              </a:rPr>
              <a:t>chập</a:t>
            </a:r>
            <a:r>
              <a:rPr lang="en-US" sz="3310" dirty="0">
                <a:solidFill>
                  <a:srgbClr val="051D64"/>
                </a:solidFill>
                <a:latin typeface="Cooper Hewitt"/>
              </a:rPr>
              <a:t> </a:t>
            </a:r>
            <a:r>
              <a:rPr lang="en-US" sz="3310" dirty="0" err="1">
                <a:solidFill>
                  <a:srgbClr val="051D64"/>
                </a:solidFill>
                <a:latin typeface="Cooper Hewitt"/>
              </a:rPr>
              <a:t>hoạt</a:t>
            </a:r>
            <a:r>
              <a:rPr lang="en-US" sz="3310" dirty="0">
                <a:solidFill>
                  <a:srgbClr val="051D64"/>
                </a:solidFill>
                <a:latin typeface="Cooper Hewitt"/>
              </a:rPr>
              <a:t> </a:t>
            </a:r>
            <a:r>
              <a:rPr lang="en-US" sz="3310" dirty="0" err="1">
                <a:solidFill>
                  <a:srgbClr val="051D64"/>
                </a:solidFill>
                <a:latin typeface="Cooper Hewitt"/>
              </a:rPr>
              <a:t>động</a:t>
            </a:r>
            <a:r>
              <a:rPr lang="en-US" sz="3310" dirty="0">
                <a:solidFill>
                  <a:srgbClr val="051D64"/>
                </a:solidFill>
                <a:latin typeface="Cooper Hewitt"/>
              </a:rPr>
              <a:t> </a:t>
            </a:r>
            <a:r>
              <a:rPr lang="en-US" sz="3310" dirty="0" err="1">
                <a:solidFill>
                  <a:srgbClr val="051D64"/>
                </a:solidFill>
                <a:latin typeface="Cooper Hewitt"/>
              </a:rPr>
              <a:t>với</a:t>
            </a:r>
            <a:r>
              <a:rPr lang="en-US" sz="3310" dirty="0">
                <a:solidFill>
                  <a:srgbClr val="051D64"/>
                </a:solidFill>
                <a:latin typeface="Cooper Hewitt"/>
              </a:rPr>
              <a:t> stride </a:t>
            </a:r>
            <a:r>
              <a:rPr lang="en-US" sz="3310" dirty="0" err="1">
                <a:solidFill>
                  <a:srgbClr val="051D64"/>
                </a:solidFill>
                <a:latin typeface="Cooper Hewitt"/>
              </a:rPr>
              <a:t>là</a:t>
            </a:r>
            <a:r>
              <a:rPr lang="en-US" sz="3310" dirty="0">
                <a:solidFill>
                  <a:srgbClr val="051D64"/>
                </a:solidFill>
                <a:latin typeface="Cooper Hewitt"/>
              </a:rPr>
              <a:t> 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flipV="1">
            <a:off x="284816" y="8315906"/>
            <a:ext cx="7406742" cy="2765858"/>
          </a:xfrm>
          <a:custGeom>
            <a:avLst/>
            <a:gdLst/>
            <a:ahLst/>
            <a:cxnLst/>
            <a:rect l="l" t="t" r="r" b="b"/>
            <a:pathLst>
              <a:path w="7406742" h="2765858">
                <a:moveTo>
                  <a:pt x="0" y="2765858"/>
                </a:moveTo>
                <a:lnTo>
                  <a:pt x="7406742" y="2765858"/>
                </a:lnTo>
                <a:lnTo>
                  <a:pt x="7406742" y="0"/>
                </a:lnTo>
                <a:lnTo>
                  <a:pt x="0" y="0"/>
                </a:lnTo>
                <a:lnTo>
                  <a:pt x="0" y="2765858"/>
                </a:lnTo>
                <a:close/>
              </a:path>
            </a:pathLst>
          </a:custGeom>
          <a:blipFill>
            <a:blip r:embed="rId3">
              <a:extLst>
                <a:ext uri="{96DAC541-7B7A-43D3-8B79-37D633B846F1}">
                  <asvg:svgBlip xmlns:asvg="http://schemas.microsoft.com/office/drawing/2016/SVG/main" r:embed="rId4"/>
                </a:ext>
              </a:extLst>
            </a:blip>
            <a:stretch>
              <a:fillRect r="-103224"/>
            </a:stretch>
          </a:blipFill>
        </p:spPr>
      </p:sp>
      <p:sp>
        <p:nvSpPr>
          <p:cNvPr id="3" name="Freeform 3"/>
          <p:cNvSpPr/>
          <p:nvPr/>
        </p:nvSpPr>
        <p:spPr>
          <a:xfrm>
            <a:off x="13420875" y="10204664"/>
            <a:ext cx="13530050" cy="8509466"/>
          </a:xfrm>
          <a:custGeom>
            <a:avLst/>
            <a:gdLst/>
            <a:ahLst/>
            <a:cxnLst/>
            <a:rect l="l" t="t" r="r" b="b"/>
            <a:pathLst>
              <a:path w="13530050" h="8509466">
                <a:moveTo>
                  <a:pt x="0" y="0"/>
                </a:moveTo>
                <a:lnTo>
                  <a:pt x="13530051" y="0"/>
                </a:lnTo>
                <a:lnTo>
                  <a:pt x="13530051" y="8509465"/>
                </a:lnTo>
                <a:lnTo>
                  <a:pt x="0" y="8509465"/>
                </a:lnTo>
                <a:lnTo>
                  <a:pt x="0" y="0"/>
                </a:lnTo>
                <a:close/>
              </a:path>
            </a:pathLst>
          </a:custGeom>
          <a:blipFill>
            <a:blip r:embed="rId5"/>
            <a:stretch>
              <a:fillRect/>
            </a:stretch>
          </a:blipFill>
        </p:spPr>
      </p:sp>
      <p:grpSp>
        <p:nvGrpSpPr>
          <p:cNvPr id="4" name="Group 4"/>
          <p:cNvGrpSpPr/>
          <p:nvPr/>
        </p:nvGrpSpPr>
        <p:grpSpPr>
          <a:xfrm>
            <a:off x="-17172550" y="4217441"/>
            <a:ext cx="17457366" cy="15150949"/>
            <a:chOff x="0" y="0"/>
            <a:chExt cx="8295141" cy="7199211"/>
          </a:xfrm>
        </p:grpSpPr>
        <p:sp>
          <p:nvSpPr>
            <p:cNvPr id="5" name="Freeform 5"/>
            <p:cNvSpPr/>
            <p:nvPr/>
          </p:nvSpPr>
          <p:spPr>
            <a:xfrm>
              <a:off x="0" y="0"/>
              <a:ext cx="8295179" cy="7199249"/>
            </a:xfrm>
            <a:custGeom>
              <a:avLst/>
              <a:gdLst/>
              <a:ahLst/>
              <a:cxnLst/>
              <a:rect l="l" t="t" r="r" b="b"/>
              <a:pathLst>
                <a:path w="8295179" h="7199249">
                  <a:moveTo>
                    <a:pt x="4147519" y="0"/>
                  </a:moveTo>
                  <a:lnTo>
                    <a:pt x="0" y="3599561"/>
                  </a:lnTo>
                  <a:lnTo>
                    <a:pt x="4147519" y="7199249"/>
                  </a:lnTo>
                  <a:lnTo>
                    <a:pt x="8295179" y="3599561"/>
                  </a:lnTo>
                  <a:lnTo>
                    <a:pt x="4147519" y="0"/>
                  </a:lnTo>
                  <a:close/>
                </a:path>
              </a:pathLst>
            </a:custGeom>
            <a:blipFill>
              <a:blip r:embed="rId6"/>
              <a:stretch>
                <a:fillRect l="-56611" t="-5488" b="-5488"/>
              </a:stretch>
            </a:blipFill>
          </p:spPr>
        </p:sp>
      </p:grpSp>
      <p:grpSp>
        <p:nvGrpSpPr>
          <p:cNvPr id="6" name="Group 6"/>
          <p:cNvGrpSpPr/>
          <p:nvPr/>
        </p:nvGrpSpPr>
        <p:grpSpPr>
          <a:xfrm rot="-10800000">
            <a:off x="13013768" y="-832408"/>
            <a:ext cx="7499226" cy="3722217"/>
            <a:chOff x="0" y="0"/>
            <a:chExt cx="812800" cy="403431"/>
          </a:xfrm>
        </p:grpSpPr>
        <p:sp>
          <p:nvSpPr>
            <p:cNvPr id="7" name="Freeform 7"/>
            <p:cNvSpPr/>
            <p:nvPr/>
          </p:nvSpPr>
          <p:spPr>
            <a:xfrm>
              <a:off x="0" y="0"/>
              <a:ext cx="812800" cy="403431"/>
            </a:xfrm>
            <a:custGeom>
              <a:avLst/>
              <a:gdLst/>
              <a:ahLst/>
              <a:cxnLst/>
              <a:rect l="l" t="t" r="r" b="b"/>
              <a:pathLst>
                <a:path w="812800" h="403431">
                  <a:moveTo>
                    <a:pt x="406400" y="0"/>
                  </a:moveTo>
                  <a:lnTo>
                    <a:pt x="812800" y="403431"/>
                  </a:lnTo>
                  <a:lnTo>
                    <a:pt x="0" y="403431"/>
                  </a:lnTo>
                  <a:lnTo>
                    <a:pt x="406400" y="0"/>
                  </a:lnTo>
                  <a:close/>
                </a:path>
              </a:pathLst>
            </a:custGeom>
            <a:solidFill>
              <a:srgbClr val="5A6C99"/>
            </a:solidFill>
          </p:spPr>
        </p:sp>
        <p:sp>
          <p:nvSpPr>
            <p:cNvPr id="8" name="TextBox 8"/>
            <p:cNvSpPr txBox="1"/>
            <p:nvPr/>
          </p:nvSpPr>
          <p:spPr>
            <a:xfrm>
              <a:off x="127000" y="149207"/>
              <a:ext cx="558800" cy="22540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3159904" y="-1720846"/>
            <a:ext cx="7499226" cy="4027778"/>
            <a:chOff x="0" y="0"/>
            <a:chExt cx="812800" cy="436549"/>
          </a:xfrm>
        </p:grpSpPr>
        <p:sp>
          <p:nvSpPr>
            <p:cNvPr id="10" name="Freeform 10"/>
            <p:cNvSpPr/>
            <p:nvPr/>
          </p:nvSpPr>
          <p:spPr>
            <a:xfrm>
              <a:off x="0" y="0"/>
              <a:ext cx="812800" cy="436549"/>
            </a:xfrm>
            <a:custGeom>
              <a:avLst/>
              <a:gdLst/>
              <a:ahLst/>
              <a:cxnLst/>
              <a:rect l="l" t="t" r="r" b="b"/>
              <a:pathLst>
                <a:path w="812800" h="436549">
                  <a:moveTo>
                    <a:pt x="406400" y="0"/>
                  </a:moveTo>
                  <a:lnTo>
                    <a:pt x="812800" y="436549"/>
                  </a:lnTo>
                  <a:lnTo>
                    <a:pt x="0" y="436549"/>
                  </a:lnTo>
                  <a:lnTo>
                    <a:pt x="406400" y="0"/>
                  </a:lnTo>
                  <a:close/>
                </a:path>
              </a:pathLst>
            </a:custGeom>
            <a:solidFill>
              <a:srgbClr val="051D64"/>
            </a:solidFill>
          </p:spPr>
        </p:sp>
        <p:sp>
          <p:nvSpPr>
            <p:cNvPr id="11" name="TextBox 11"/>
            <p:cNvSpPr txBox="1"/>
            <p:nvPr/>
          </p:nvSpPr>
          <p:spPr>
            <a:xfrm>
              <a:off x="127000" y="164583"/>
              <a:ext cx="558800" cy="240783"/>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flipH="1" flipV="1">
            <a:off x="16688998" y="-238042"/>
            <a:ext cx="1140604" cy="1266742"/>
          </a:xfrm>
          <a:prstGeom prst="line">
            <a:avLst/>
          </a:prstGeom>
          <a:ln w="95250" cap="flat">
            <a:solidFill>
              <a:srgbClr val="F9B680"/>
            </a:solidFill>
            <a:prstDash val="solid"/>
            <a:headEnd type="none" w="sm" len="sm"/>
            <a:tailEnd type="none" w="sm" len="sm"/>
          </a:ln>
        </p:spPr>
      </p:sp>
      <p:sp>
        <p:nvSpPr>
          <p:cNvPr id="13" name="AutoShape 13"/>
          <p:cNvSpPr/>
          <p:nvPr/>
        </p:nvSpPr>
        <p:spPr>
          <a:xfrm flipH="1" flipV="1">
            <a:off x="15733521" y="-269910"/>
            <a:ext cx="1140604" cy="1266742"/>
          </a:xfrm>
          <a:prstGeom prst="line">
            <a:avLst/>
          </a:prstGeom>
          <a:ln w="95250" cap="flat">
            <a:solidFill>
              <a:srgbClr val="F9B680"/>
            </a:solidFill>
            <a:prstDash val="solid"/>
            <a:headEnd type="none" w="sm" len="sm"/>
            <a:tailEnd type="none" w="sm" len="sm"/>
          </a:ln>
        </p:spPr>
      </p:sp>
      <p:pic>
        <p:nvPicPr>
          <p:cNvPr id="14" name="Picture 14"/>
          <p:cNvPicPr>
            <a:picLocks noChangeAspect="1"/>
          </p:cNvPicPr>
          <p:nvPr/>
        </p:nvPicPr>
        <p:blipFill>
          <a:blip r:embed="rId7"/>
          <a:stretch>
            <a:fillRect/>
          </a:stretch>
        </p:blipFill>
        <p:spPr>
          <a:xfrm>
            <a:off x="13823417" y="7395332"/>
            <a:ext cx="6172200" cy="3600450"/>
          </a:xfrm>
          <a:prstGeom prst="rect">
            <a:avLst/>
          </a:prstGeom>
        </p:spPr>
      </p:pic>
      <p:sp>
        <p:nvSpPr>
          <p:cNvPr id="15" name="Freeform 15"/>
          <p:cNvSpPr/>
          <p:nvPr/>
        </p:nvSpPr>
        <p:spPr>
          <a:xfrm>
            <a:off x="1483418" y="4034251"/>
            <a:ext cx="7320370" cy="3660185"/>
          </a:xfrm>
          <a:custGeom>
            <a:avLst/>
            <a:gdLst/>
            <a:ahLst/>
            <a:cxnLst/>
            <a:rect l="l" t="t" r="r" b="b"/>
            <a:pathLst>
              <a:path w="7320370" h="3660185">
                <a:moveTo>
                  <a:pt x="0" y="0"/>
                </a:moveTo>
                <a:lnTo>
                  <a:pt x="7320371" y="0"/>
                </a:lnTo>
                <a:lnTo>
                  <a:pt x="7320371" y="3660185"/>
                </a:lnTo>
                <a:lnTo>
                  <a:pt x="0" y="3660185"/>
                </a:lnTo>
                <a:lnTo>
                  <a:pt x="0" y="0"/>
                </a:lnTo>
                <a:close/>
              </a:path>
            </a:pathLst>
          </a:custGeom>
          <a:blipFill>
            <a:blip r:embed="rId8"/>
            <a:stretch>
              <a:fillRect/>
            </a:stretch>
          </a:blipFill>
        </p:spPr>
      </p:sp>
      <p:sp>
        <p:nvSpPr>
          <p:cNvPr id="16" name="Freeform 16"/>
          <p:cNvSpPr/>
          <p:nvPr/>
        </p:nvSpPr>
        <p:spPr>
          <a:xfrm>
            <a:off x="9425987" y="4859165"/>
            <a:ext cx="7337394" cy="2243280"/>
          </a:xfrm>
          <a:custGeom>
            <a:avLst/>
            <a:gdLst/>
            <a:ahLst/>
            <a:cxnLst/>
            <a:rect l="l" t="t" r="r" b="b"/>
            <a:pathLst>
              <a:path w="7337394" h="2243280">
                <a:moveTo>
                  <a:pt x="0" y="0"/>
                </a:moveTo>
                <a:lnTo>
                  <a:pt x="7337394" y="0"/>
                </a:lnTo>
                <a:lnTo>
                  <a:pt x="7337394" y="2243280"/>
                </a:lnTo>
                <a:lnTo>
                  <a:pt x="0" y="2243280"/>
                </a:lnTo>
                <a:lnTo>
                  <a:pt x="0" y="0"/>
                </a:lnTo>
                <a:close/>
              </a:path>
            </a:pathLst>
          </a:custGeom>
          <a:blipFill>
            <a:blip r:embed="rId9"/>
            <a:stretch>
              <a:fillRect/>
            </a:stretch>
          </a:blipFill>
        </p:spPr>
      </p:sp>
      <p:sp>
        <p:nvSpPr>
          <p:cNvPr id="17" name="TextBox 17"/>
          <p:cNvSpPr txBox="1"/>
          <p:nvPr/>
        </p:nvSpPr>
        <p:spPr>
          <a:xfrm>
            <a:off x="1028700" y="772980"/>
            <a:ext cx="9482096" cy="2172309"/>
          </a:xfrm>
          <a:prstGeom prst="rect">
            <a:avLst/>
          </a:prstGeom>
        </p:spPr>
        <p:txBody>
          <a:bodyPr lIns="0" tIns="0" rIns="0" bIns="0" rtlCol="0" anchor="t">
            <a:spAutoFit/>
          </a:bodyPr>
          <a:lstStyle/>
          <a:p>
            <a:pPr>
              <a:lnSpc>
                <a:spcPts val="8585"/>
              </a:lnSpc>
            </a:pPr>
            <a:r>
              <a:rPr lang="en-US" sz="7154" dirty="0">
                <a:solidFill>
                  <a:srgbClr val="051D64"/>
                </a:solidFill>
                <a:latin typeface="Oswald Bold"/>
              </a:rPr>
              <a:t>3. PADDING</a:t>
            </a:r>
          </a:p>
          <a:p>
            <a:pPr>
              <a:lnSpc>
                <a:spcPts val="8585"/>
              </a:lnSpc>
            </a:pPr>
            <a:endParaRPr lang="en-US" sz="7154" dirty="0">
              <a:solidFill>
                <a:srgbClr val="051D64"/>
              </a:solidFill>
              <a:latin typeface="Oswald Bold"/>
            </a:endParaRPr>
          </a:p>
        </p:txBody>
      </p:sp>
      <p:sp>
        <p:nvSpPr>
          <p:cNvPr id="18" name="TextBox 18"/>
          <p:cNvSpPr txBox="1"/>
          <p:nvPr/>
        </p:nvSpPr>
        <p:spPr>
          <a:xfrm>
            <a:off x="1028700" y="2401451"/>
            <a:ext cx="13648667" cy="2069551"/>
          </a:xfrm>
          <a:prstGeom prst="rect">
            <a:avLst/>
          </a:prstGeom>
        </p:spPr>
        <p:txBody>
          <a:bodyPr lIns="0" tIns="0" rIns="0" bIns="0" rtlCol="0" anchor="t">
            <a:spAutoFit/>
          </a:bodyPr>
          <a:lstStyle/>
          <a:p>
            <a:pPr marL="714771" lvl="1" indent="-357385" algn="just">
              <a:lnSpc>
                <a:spcPts val="3972"/>
              </a:lnSpc>
              <a:buFont typeface="Arial"/>
              <a:buChar char="•"/>
            </a:pPr>
            <a:r>
              <a:rPr lang="en-US" sz="3310" dirty="0" err="1">
                <a:solidFill>
                  <a:srgbClr val="051D64"/>
                </a:solidFill>
                <a:latin typeface="Cooper Hewitt"/>
              </a:rPr>
              <a:t>Đôi</a:t>
            </a:r>
            <a:r>
              <a:rPr lang="en-US" sz="3310" dirty="0">
                <a:solidFill>
                  <a:srgbClr val="051D64"/>
                </a:solidFill>
                <a:latin typeface="Cooper Hewitt"/>
              </a:rPr>
              <a:t> </a:t>
            </a:r>
            <a:r>
              <a:rPr lang="en-US" sz="3310" dirty="0" err="1">
                <a:solidFill>
                  <a:srgbClr val="051D64"/>
                </a:solidFill>
                <a:latin typeface="Cooper Hewitt"/>
              </a:rPr>
              <a:t>khi</a:t>
            </a:r>
            <a:r>
              <a:rPr lang="en-US" sz="3310" dirty="0">
                <a:solidFill>
                  <a:srgbClr val="051D64"/>
                </a:solidFill>
                <a:latin typeface="Cooper Hewitt"/>
              </a:rPr>
              <a:t> kernel </a:t>
            </a:r>
            <a:r>
              <a:rPr lang="en-US" sz="3310" dirty="0" err="1">
                <a:solidFill>
                  <a:srgbClr val="051D64"/>
                </a:solidFill>
                <a:latin typeface="Cooper Hewitt"/>
              </a:rPr>
              <a:t>không</a:t>
            </a:r>
            <a:r>
              <a:rPr lang="en-US" sz="3310" dirty="0">
                <a:solidFill>
                  <a:srgbClr val="051D64"/>
                </a:solidFill>
                <a:latin typeface="Cooper Hewitt"/>
              </a:rPr>
              <a:t> </a:t>
            </a:r>
            <a:r>
              <a:rPr lang="en-US" sz="3310" dirty="0" err="1">
                <a:solidFill>
                  <a:srgbClr val="051D64"/>
                </a:solidFill>
                <a:latin typeface="Cooper Hewitt"/>
              </a:rPr>
              <a:t>phù</a:t>
            </a:r>
            <a:r>
              <a:rPr lang="en-US" sz="3310" dirty="0">
                <a:solidFill>
                  <a:srgbClr val="051D64"/>
                </a:solidFill>
                <a:latin typeface="Cooper Hewitt"/>
              </a:rPr>
              <a:t> </a:t>
            </a:r>
            <a:r>
              <a:rPr lang="en-US" sz="3310" dirty="0" err="1">
                <a:solidFill>
                  <a:srgbClr val="051D64"/>
                </a:solidFill>
                <a:latin typeface="Cooper Hewitt"/>
              </a:rPr>
              <a:t>hợp</a:t>
            </a:r>
            <a:r>
              <a:rPr lang="en-US" sz="3310" dirty="0">
                <a:solidFill>
                  <a:srgbClr val="051D64"/>
                </a:solidFill>
                <a:latin typeface="Cooper Hewitt"/>
              </a:rPr>
              <a:t> </a:t>
            </a:r>
            <a:r>
              <a:rPr lang="en-US" sz="3310" dirty="0" err="1">
                <a:solidFill>
                  <a:srgbClr val="051D64"/>
                </a:solidFill>
                <a:latin typeface="Cooper Hewitt"/>
              </a:rPr>
              <a:t>với</a:t>
            </a:r>
            <a:r>
              <a:rPr lang="en-US" sz="3310" dirty="0">
                <a:solidFill>
                  <a:srgbClr val="051D64"/>
                </a:solidFill>
                <a:latin typeface="Cooper Hewitt"/>
              </a:rPr>
              <a:t> </a:t>
            </a:r>
            <a:r>
              <a:rPr lang="en-US" sz="3310" dirty="0" err="1">
                <a:solidFill>
                  <a:srgbClr val="051D64"/>
                </a:solidFill>
                <a:latin typeface="Cooper Hewitt"/>
              </a:rPr>
              <a:t>hình</a:t>
            </a:r>
            <a:r>
              <a:rPr lang="en-US" sz="3310" dirty="0">
                <a:solidFill>
                  <a:srgbClr val="051D64"/>
                </a:solidFill>
                <a:latin typeface="Cooper Hewitt"/>
              </a:rPr>
              <a:t> </a:t>
            </a:r>
            <a:r>
              <a:rPr lang="en-US" sz="3310" dirty="0" err="1">
                <a:solidFill>
                  <a:srgbClr val="051D64"/>
                </a:solidFill>
                <a:latin typeface="Cooper Hewitt"/>
              </a:rPr>
              <a:t>ảnh</a:t>
            </a:r>
            <a:r>
              <a:rPr lang="en-US" sz="3310" dirty="0">
                <a:solidFill>
                  <a:srgbClr val="051D64"/>
                </a:solidFill>
                <a:latin typeface="Cooper Hewitt"/>
              </a:rPr>
              <a:t> </a:t>
            </a:r>
            <a:r>
              <a:rPr lang="en-US" sz="3310" dirty="0" err="1">
                <a:solidFill>
                  <a:srgbClr val="051D64"/>
                </a:solidFill>
                <a:latin typeface="Cooper Hewitt"/>
              </a:rPr>
              <a:t>đầu</a:t>
            </a:r>
            <a:r>
              <a:rPr lang="en-US" sz="3310" dirty="0">
                <a:solidFill>
                  <a:srgbClr val="051D64"/>
                </a:solidFill>
                <a:latin typeface="Cooper Hewitt"/>
              </a:rPr>
              <a:t> </a:t>
            </a:r>
            <a:r>
              <a:rPr lang="en-US" sz="3310" dirty="0" err="1">
                <a:solidFill>
                  <a:srgbClr val="051D64"/>
                </a:solidFill>
                <a:latin typeface="Cooper Hewitt"/>
              </a:rPr>
              <a:t>vào</a:t>
            </a:r>
            <a:r>
              <a:rPr lang="en-US" sz="3310" dirty="0">
                <a:solidFill>
                  <a:srgbClr val="051D64"/>
                </a:solidFill>
                <a:latin typeface="Cooper Hewitt"/>
              </a:rPr>
              <a:t>. Ta </a:t>
            </a:r>
            <a:r>
              <a:rPr lang="en-US" sz="3310" dirty="0" err="1">
                <a:solidFill>
                  <a:srgbClr val="051D64"/>
                </a:solidFill>
                <a:latin typeface="Cooper Hewitt"/>
              </a:rPr>
              <a:t>có</a:t>
            </a:r>
            <a:r>
              <a:rPr lang="en-US" sz="3310" dirty="0">
                <a:solidFill>
                  <a:srgbClr val="051D64"/>
                </a:solidFill>
                <a:latin typeface="Cooper Hewitt"/>
              </a:rPr>
              <a:t> 2 </a:t>
            </a:r>
            <a:r>
              <a:rPr lang="en-US" sz="3310" dirty="0" err="1">
                <a:solidFill>
                  <a:srgbClr val="051D64"/>
                </a:solidFill>
                <a:latin typeface="Cooper Hewitt"/>
              </a:rPr>
              <a:t>lựa</a:t>
            </a:r>
            <a:r>
              <a:rPr lang="en-US" sz="3310" dirty="0">
                <a:solidFill>
                  <a:srgbClr val="051D64"/>
                </a:solidFill>
                <a:latin typeface="Cooper Hewitt"/>
              </a:rPr>
              <a:t> </a:t>
            </a:r>
            <a:r>
              <a:rPr lang="en-US" sz="3310" dirty="0" err="1">
                <a:solidFill>
                  <a:srgbClr val="051D64"/>
                </a:solidFill>
                <a:latin typeface="Cooper Hewitt"/>
              </a:rPr>
              <a:t>chọn</a:t>
            </a:r>
            <a:r>
              <a:rPr lang="en-US" sz="3310" dirty="0">
                <a:solidFill>
                  <a:srgbClr val="051D64"/>
                </a:solidFill>
                <a:latin typeface="Cooper Hewitt"/>
              </a:rPr>
              <a:t>:</a:t>
            </a:r>
          </a:p>
          <a:p>
            <a:pPr marL="714771" lvl="1" indent="-357385" algn="just">
              <a:lnSpc>
                <a:spcPts val="3972"/>
              </a:lnSpc>
              <a:buFont typeface="Arial"/>
              <a:buChar char="•"/>
            </a:pPr>
            <a:r>
              <a:rPr lang="en-US" sz="3310" dirty="0" err="1">
                <a:solidFill>
                  <a:srgbClr val="051D64"/>
                </a:solidFill>
                <a:latin typeface="Cooper Hewitt"/>
              </a:rPr>
              <a:t>Chèn</a:t>
            </a:r>
            <a:r>
              <a:rPr lang="en-US" sz="3310" dirty="0">
                <a:solidFill>
                  <a:srgbClr val="051D64"/>
                </a:solidFill>
                <a:latin typeface="Cooper Hewitt"/>
              </a:rPr>
              <a:t> </a:t>
            </a:r>
            <a:r>
              <a:rPr lang="en-US" sz="3310" dirty="0" err="1">
                <a:solidFill>
                  <a:srgbClr val="051D64"/>
                </a:solidFill>
                <a:latin typeface="Cooper Hewitt"/>
              </a:rPr>
              <a:t>thêm</a:t>
            </a:r>
            <a:r>
              <a:rPr lang="en-US" sz="3310" dirty="0">
                <a:solidFill>
                  <a:srgbClr val="051D64"/>
                </a:solidFill>
                <a:latin typeface="Cooper Hewitt"/>
              </a:rPr>
              <a:t> </a:t>
            </a:r>
            <a:r>
              <a:rPr lang="en-US" sz="3310" dirty="0" err="1">
                <a:solidFill>
                  <a:srgbClr val="051D64"/>
                </a:solidFill>
                <a:latin typeface="Cooper Hewitt"/>
              </a:rPr>
              <a:t>các</a:t>
            </a:r>
            <a:r>
              <a:rPr lang="en-US" sz="3310" dirty="0">
                <a:solidFill>
                  <a:srgbClr val="051D64"/>
                </a:solidFill>
                <a:latin typeface="Cooper Hewitt"/>
              </a:rPr>
              <a:t> </a:t>
            </a:r>
            <a:r>
              <a:rPr lang="en-US" sz="3310" dirty="0" err="1">
                <a:solidFill>
                  <a:srgbClr val="051D64"/>
                </a:solidFill>
                <a:latin typeface="Cooper Hewitt"/>
              </a:rPr>
              <a:t>số</a:t>
            </a:r>
            <a:r>
              <a:rPr lang="en-US" sz="3310" dirty="0">
                <a:solidFill>
                  <a:srgbClr val="051D64"/>
                </a:solidFill>
                <a:latin typeface="Cooper Hewitt"/>
              </a:rPr>
              <a:t> 0 </a:t>
            </a:r>
            <a:r>
              <a:rPr lang="en-US" sz="3310" dirty="0" err="1">
                <a:solidFill>
                  <a:srgbClr val="051D64"/>
                </a:solidFill>
                <a:latin typeface="Cooper Hewitt"/>
              </a:rPr>
              <a:t>vào</a:t>
            </a:r>
            <a:r>
              <a:rPr lang="en-US" sz="3310" dirty="0">
                <a:solidFill>
                  <a:srgbClr val="051D64"/>
                </a:solidFill>
                <a:latin typeface="Cooper Hewitt"/>
              </a:rPr>
              <a:t> 4 </a:t>
            </a:r>
            <a:r>
              <a:rPr lang="en-US" sz="3310" dirty="0" err="1">
                <a:solidFill>
                  <a:srgbClr val="051D64"/>
                </a:solidFill>
                <a:latin typeface="Cooper Hewitt"/>
              </a:rPr>
              <a:t>đường</a:t>
            </a:r>
            <a:r>
              <a:rPr lang="en-US" sz="3310" dirty="0">
                <a:solidFill>
                  <a:srgbClr val="051D64"/>
                </a:solidFill>
                <a:latin typeface="Cooper Hewitt"/>
              </a:rPr>
              <a:t> </a:t>
            </a:r>
            <a:r>
              <a:rPr lang="en-US" sz="3310" dirty="0" err="1">
                <a:solidFill>
                  <a:srgbClr val="051D64"/>
                </a:solidFill>
                <a:latin typeface="Cooper Hewitt"/>
              </a:rPr>
              <a:t>biên</a:t>
            </a:r>
            <a:r>
              <a:rPr lang="en-US" sz="3310" dirty="0">
                <a:solidFill>
                  <a:srgbClr val="051D64"/>
                </a:solidFill>
                <a:latin typeface="Cooper Hewitt"/>
              </a:rPr>
              <a:t> </a:t>
            </a:r>
            <a:r>
              <a:rPr lang="en-US" sz="3310" dirty="0" err="1">
                <a:solidFill>
                  <a:srgbClr val="051D64"/>
                </a:solidFill>
                <a:latin typeface="Cooper Hewitt"/>
              </a:rPr>
              <a:t>của</a:t>
            </a:r>
            <a:r>
              <a:rPr lang="en-US" sz="3310" dirty="0">
                <a:solidFill>
                  <a:srgbClr val="051D64"/>
                </a:solidFill>
                <a:latin typeface="Cooper Hewitt"/>
              </a:rPr>
              <a:t> </a:t>
            </a:r>
            <a:r>
              <a:rPr lang="en-US" sz="3310" dirty="0" err="1">
                <a:solidFill>
                  <a:srgbClr val="051D64"/>
                </a:solidFill>
                <a:latin typeface="Cooper Hewitt"/>
              </a:rPr>
              <a:t>hình</a:t>
            </a:r>
            <a:r>
              <a:rPr lang="en-US" sz="3310" dirty="0">
                <a:solidFill>
                  <a:srgbClr val="051D64"/>
                </a:solidFill>
                <a:latin typeface="Cooper Hewitt"/>
              </a:rPr>
              <a:t> </a:t>
            </a:r>
            <a:r>
              <a:rPr lang="en-US" sz="3310" dirty="0" err="1">
                <a:solidFill>
                  <a:srgbClr val="051D64"/>
                </a:solidFill>
                <a:latin typeface="Cooper Hewitt"/>
              </a:rPr>
              <a:t>ảnh</a:t>
            </a:r>
            <a:r>
              <a:rPr lang="en-US" sz="3310" dirty="0">
                <a:solidFill>
                  <a:srgbClr val="051D64"/>
                </a:solidFill>
                <a:latin typeface="Cooper Hewitt"/>
              </a:rPr>
              <a:t> (padding).</a:t>
            </a:r>
          </a:p>
          <a:p>
            <a:pPr marL="714771" lvl="1" indent="-357385" algn="just">
              <a:lnSpc>
                <a:spcPts val="3972"/>
              </a:lnSpc>
              <a:spcBef>
                <a:spcPct val="0"/>
              </a:spcBef>
              <a:buFont typeface="Arial"/>
              <a:buChar char="•"/>
            </a:pPr>
            <a:r>
              <a:rPr lang="en-US" sz="3310" dirty="0" err="1">
                <a:solidFill>
                  <a:srgbClr val="051D64"/>
                </a:solidFill>
                <a:latin typeface="Cooper Hewitt"/>
              </a:rPr>
              <a:t>Cắt</a:t>
            </a:r>
            <a:r>
              <a:rPr lang="en-US" sz="3310" dirty="0">
                <a:solidFill>
                  <a:srgbClr val="051D64"/>
                </a:solidFill>
                <a:latin typeface="Cooper Hewitt"/>
              </a:rPr>
              <a:t> </a:t>
            </a:r>
            <a:r>
              <a:rPr lang="en-US" sz="3310" dirty="0" err="1">
                <a:solidFill>
                  <a:srgbClr val="051D64"/>
                </a:solidFill>
                <a:latin typeface="Cooper Hewitt"/>
              </a:rPr>
              <a:t>bớt</a:t>
            </a:r>
            <a:r>
              <a:rPr lang="en-US" sz="3310" dirty="0">
                <a:solidFill>
                  <a:srgbClr val="051D64"/>
                </a:solidFill>
                <a:latin typeface="Cooper Hewitt"/>
              </a:rPr>
              <a:t> </a:t>
            </a:r>
            <a:r>
              <a:rPr lang="en-US" sz="3310" dirty="0" err="1">
                <a:solidFill>
                  <a:srgbClr val="051D64"/>
                </a:solidFill>
                <a:latin typeface="Cooper Hewitt"/>
              </a:rPr>
              <a:t>hình</a:t>
            </a:r>
            <a:r>
              <a:rPr lang="en-US" sz="3310" dirty="0">
                <a:solidFill>
                  <a:srgbClr val="051D64"/>
                </a:solidFill>
                <a:latin typeface="Cooper Hewitt"/>
              </a:rPr>
              <a:t> </a:t>
            </a:r>
            <a:r>
              <a:rPr lang="en-US" sz="3310" dirty="0" err="1">
                <a:solidFill>
                  <a:srgbClr val="051D64"/>
                </a:solidFill>
                <a:latin typeface="Cooper Hewitt"/>
              </a:rPr>
              <a:t>ảnh</a:t>
            </a:r>
            <a:r>
              <a:rPr lang="en-US" sz="3310" dirty="0">
                <a:solidFill>
                  <a:srgbClr val="051D64"/>
                </a:solidFill>
                <a:latin typeface="Cooper Hewitt"/>
              </a:rPr>
              <a:t> </a:t>
            </a:r>
            <a:r>
              <a:rPr lang="en-US" sz="3310" dirty="0" err="1">
                <a:solidFill>
                  <a:srgbClr val="051D64"/>
                </a:solidFill>
                <a:latin typeface="Cooper Hewitt"/>
              </a:rPr>
              <a:t>tại</a:t>
            </a:r>
            <a:r>
              <a:rPr lang="en-US" sz="3310" dirty="0">
                <a:solidFill>
                  <a:srgbClr val="051D64"/>
                </a:solidFill>
                <a:latin typeface="Cooper Hewitt"/>
              </a:rPr>
              <a:t> </a:t>
            </a:r>
            <a:r>
              <a:rPr lang="en-US" sz="3310" dirty="0" err="1">
                <a:solidFill>
                  <a:srgbClr val="051D64"/>
                </a:solidFill>
                <a:latin typeface="Cooper Hewitt"/>
              </a:rPr>
              <a:t>những</a:t>
            </a:r>
            <a:r>
              <a:rPr lang="en-US" sz="3310" dirty="0">
                <a:solidFill>
                  <a:srgbClr val="051D64"/>
                </a:solidFill>
                <a:latin typeface="Cooper Hewitt"/>
              </a:rPr>
              <a:t> </a:t>
            </a:r>
            <a:r>
              <a:rPr lang="en-US" sz="3310" dirty="0" err="1">
                <a:solidFill>
                  <a:srgbClr val="051D64"/>
                </a:solidFill>
                <a:latin typeface="Cooper Hewitt"/>
              </a:rPr>
              <a:t>điểm</a:t>
            </a:r>
            <a:r>
              <a:rPr lang="en-US" sz="3310" dirty="0">
                <a:solidFill>
                  <a:srgbClr val="051D64"/>
                </a:solidFill>
                <a:latin typeface="Cooper Hewitt"/>
              </a:rPr>
              <a:t> </a:t>
            </a:r>
            <a:r>
              <a:rPr lang="en-US" sz="3310" dirty="0" err="1">
                <a:solidFill>
                  <a:srgbClr val="051D64"/>
                </a:solidFill>
                <a:latin typeface="Cooper Hewitt"/>
              </a:rPr>
              <a:t>không</a:t>
            </a:r>
            <a:r>
              <a:rPr lang="en-US" sz="3310" dirty="0">
                <a:solidFill>
                  <a:srgbClr val="051D64"/>
                </a:solidFill>
                <a:latin typeface="Cooper Hewitt"/>
              </a:rPr>
              <a:t> </a:t>
            </a:r>
            <a:r>
              <a:rPr lang="en-US" sz="3310" dirty="0" err="1">
                <a:solidFill>
                  <a:srgbClr val="051D64"/>
                </a:solidFill>
                <a:latin typeface="Cooper Hewitt"/>
              </a:rPr>
              <a:t>phù</a:t>
            </a:r>
            <a:r>
              <a:rPr lang="en-US" sz="3310" dirty="0">
                <a:solidFill>
                  <a:srgbClr val="051D64"/>
                </a:solidFill>
                <a:latin typeface="Cooper Hewitt"/>
              </a:rPr>
              <a:t> </a:t>
            </a:r>
            <a:r>
              <a:rPr lang="en-US" sz="3310" dirty="0" err="1">
                <a:solidFill>
                  <a:srgbClr val="051D64"/>
                </a:solidFill>
                <a:latin typeface="Cooper Hewitt"/>
              </a:rPr>
              <a:t>hợp</a:t>
            </a:r>
            <a:r>
              <a:rPr lang="en-US" sz="3310" dirty="0">
                <a:solidFill>
                  <a:srgbClr val="051D64"/>
                </a:solidFill>
                <a:latin typeface="Cooper Hewitt"/>
              </a:rPr>
              <a:t> </a:t>
            </a:r>
            <a:r>
              <a:rPr lang="en-US" sz="3310" dirty="0" err="1">
                <a:solidFill>
                  <a:srgbClr val="051D64"/>
                </a:solidFill>
                <a:latin typeface="Cooper Hewitt"/>
              </a:rPr>
              <a:t>với</a:t>
            </a:r>
            <a:r>
              <a:rPr lang="en-US" sz="3310" dirty="0">
                <a:solidFill>
                  <a:srgbClr val="051D64"/>
                </a:solidFill>
                <a:latin typeface="Cooper Hewitt"/>
              </a:rPr>
              <a:t> kernel.</a:t>
            </a:r>
          </a:p>
          <a:p>
            <a:pPr algn="just">
              <a:lnSpc>
                <a:spcPts val="3972"/>
              </a:lnSpc>
              <a:spcBef>
                <a:spcPct val="0"/>
              </a:spcBef>
            </a:pPr>
            <a:endParaRPr lang="en-US" sz="3310" dirty="0">
              <a:solidFill>
                <a:srgbClr val="051D64"/>
              </a:solidFill>
              <a:latin typeface="Cooper Hewit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flipV="1">
            <a:off x="-131986" y="8010653"/>
            <a:ext cx="7406742" cy="2765858"/>
          </a:xfrm>
          <a:custGeom>
            <a:avLst/>
            <a:gdLst/>
            <a:ahLst/>
            <a:cxnLst/>
            <a:rect l="l" t="t" r="r" b="b"/>
            <a:pathLst>
              <a:path w="7406742" h="2765858">
                <a:moveTo>
                  <a:pt x="0" y="2765857"/>
                </a:moveTo>
                <a:lnTo>
                  <a:pt x="7406742" y="2765857"/>
                </a:lnTo>
                <a:lnTo>
                  <a:pt x="7406742" y="0"/>
                </a:lnTo>
                <a:lnTo>
                  <a:pt x="0" y="0"/>
                </a:lnTo>
                <a:lnTo>
                  <a:pt x="0" y="2765857"/>
                </a:lnTo>
                <a:close/>
              </a:path>
            </a:pathLst>
          </a:custGeom>
          <a:blipFill>
            <a:blip r:embed="rId3">
              <a:extLst>
                <a:ext uri="{96DAC541-7B7A-43D3-8B79-37D633B846F1}">
                  <asvg:svgBlip xmlns:asvg="http://schemas.microsoft.com/office/drawing/2016/SVG/main" r:embed="rId4"/>
                </a:ext>
              </a:extLst>
            </a:blip>
            <a:stretch>
              <a:fillRect r="-103224"/>
            </a:stretch>
          </a:blipFill>
        </p:spPr>
      </p:sp>
      <p:sp>
        <p:nvSpPr>
          <p:cNvPr id="3" name="Freeform 3"/>
          <p:cNvSpPr/>
          <p:nvPr/>
        </p:nvSpPr>
        <p:spPr>
          <a:xfrm>
            <a:off x="13420875" y="10204664"/>
            <a:ext cx="13530050" cy="8509466"/>
          </a:xfrm>
          <a:custGeom>
            <a:avLst/>
            <a:gdLst/>
            <a:ahLst/>
            <a:cxnLst/>
            <a:rect l="l" t="t" r="r" b="b"/>
            <a:pathLst>
              <a:path w="13530050" h="8509466">
                <a:moveTo>
                  <a:pt x="0" y="0"/>
                </a:moveTo>
                <a:lnTo>
                  <a:pt x="13530051" y="0"/>
                </a:lnTo>
                <a:lnTo>
                  <a:pt x="13530051" y="8509465"/>
                </a:lnTo>
                <a:lnTo>
                  <a:pt x="0" y="8509465"/>
                </a:lnTo>
                <a:lnTo>
                  <a:pt x="0" y="0"/>
                </a:lnTo>
                <a:close/>
              </a:path>
            </a:pathLst>
          </a:custGeom>
          <a:blipFill>
            <a:blip r:embed="rId5"/>
            <a:stretch>
              <a:fillRect/>
            </a:stretch>
          </a:blipFill>
        </p:spPr>
      </p:sp>
      <p:grpSp>
        <p:nvGrpSpPr>
          <p:cNvPr id="4" name="Group 4"/>
          <p:cNvGrpSpPr/>
          <p:nvPr/>
        </p:nvGrpSpPr>
        <p:grpSpPr>
          <a:xfrm>
            <a:off x="-17172550" y="4217441"/>
            <a:ext cx="17457366" cy="15150949"/>
            <a:chOff x="0" y="0"/>
            <a:chExt cx="8295141" cy="7199211"/>
          </a:xfrm>
        </p:grpSpPr>
        <p:sp>
          <p:nvSpPr>
            <p:cNvPr id="5" name="Freeform 5"/>
            <p:cNvSpPr/>
            <p:nvPr/>
          </p:nvSpPr>
          <p:spPr>
            <a:xfrm>
              <a:off x="0" y="0"/>
              <a:ext cx="8295179" cy="7199249"/>
            </a:xfrm>
            <a:custGeom>
              <a:avLst/>
              <a:gdLst/>
              <a:ahLst/>
              <a:cxnLst/>
              <a:rect l="l" t="t" r="r" b="b"/>
              <a:pathLst>
                <a:path w="8295179" h="7199249">
                  <a:moveTo>
                    <a:pt x="4147519" y="0"/>
                  </a:moveTo>
                  <a:lnTo>
                    <a:pt x="0" y="3599561"/>
                  </a:lnTo>
                  <a:lnTo>
                    <a:pt x="4147519" y="7199249"/>
                  </a:lnTo>
                  <a:lnTo>
                    <a:pt x="8295179" y="3599561"/>
                  </a:lnTo>
                  <a:lnTo>
                    <a:pt x="4147519" y="0"/>
                  </a:lnTo>
                  <a:close/>
                </a:path>
              </a:pathLst>
            </a:custGeom>
            <a:blipFill>
              <a:blip r:embed="rId6"/>
              <a:stretch>
                <a:fillRect l="-56611" t="-5488" b="-5488"/>
              </a:stretch>
            </a:blipFill>
          </p:spPr>
        </p:sp>
      </p:grpSp>
      <p:grpSp>
        <p:nvGrpSpPr>
          <p:cNvPr id="6" name="Group 6"/>
          <p:cNvGrpSpPr/>
          <p:nvPr/>
        </p:nvGrpSpPr>
        <p:grpSpPr>
          <a:xfrm rot="-10800000">
            <a:off x="13013768" y="-832408"/>
            <a:ext cx="7499226" cy="3722217"/>
            <a:chOff x="0" y="0"/>
            <a:chExt cx="812800" cy="403431"/>
          </a:xfrm>
        </p:grpSpPr>
        <p:sp>
          <p:nvSpPr>
            <p:cNvPr id="7" name="Freeform 7"/>
            <p:cNvSpPr/>
            <p:nvPr/>
          </p:nvSpPr>
          <p:spPr>
            <a:xfrm>
              <a:off x="0" y="0"/>
              <a:ext cx="812800" cy="403431"/>
            </a:xfrm>
            <a:custGeom>
              <a:avLst/>
              <a:gdLst/>
              <a:ahLst/>
              <a:cxnLst/>
              <a:rect l="l" t="t" r="r" b="b"/>
              <a:pathLst>
                <a:path w="812800" h="403431">
                  <a:moveTo>
                    <a:pt x="406400" y="0"/>
                  </a:moveTo>
                  <a:lnTo>
                    <a:pt x="812800" y="403431"/>
                  </a:lnTo>
                  <a:lnTo>
                    <a:pt x="0" y="403431"/>
                  </a:lnTo>
                  <a:lnTo>
                    <a:pt x="406400" y="0"/>
                  </a:lnTo>
                  <a:close/>
                </a:path>
              </a:pathLst>
            </a:custGeom>
            <a:solidFill>
              <a:srgbClr val="5A6C99"/>
            </a:solidFill>
          </p:spPr>
        </p:sp>
        <p:sp>
          <p:nvSpPr>
            <p:cNvPr id="8" name="TextBox 8"/>
            <p:cNvSpPr txBox="1"/>
            <p:nvPr/>
          </p:nvSpPr>
          <p:spPr>
            <a:xfrm>
              <a:off x="127000" y="149207"/>
              <a:ext cx="558800" cy="22540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3159904" y="-1720846"/>
            <a:ext cx="7499226" cy="4027778"/>
            <a:chOff x="0" y="0"/>
            <a:chExt cx="812800" cy="436549"/>
          </a:xfrm>
        </p:grpSpPr>
        <p:sp>
          <p:nvSpPr>
            <p:cNvPr id="10" name="Freeform 10"/>
            <p:cNvSpPr/>
            <p:nvPr/>
          </p:nvSpPr>
          <p:spPr>
            <a:xfrm>
              <a:off x="0" y="0"/>
              <a:ext cx="812800" cy="436549"/>
            </a:xfrm>
            <a:custGeom>
              <a:avLst/>
              <a:gdLst/>
              <a:ahLst/>
              <a:cxnLst/>
              <a:rect l="l" t="t" r="r" b="b"/>
              <a:pathLst>
                <a:path w="812800" h="436549">
                  <a:moveTo>
                    <a:pt x="406400" y="0"/>
                  </a:moveTo>
                  <a:lnTo>
                    <a:pt x="812800" y="436549"/>
                  </a:lnTo>
                  <a:lnTo>
                    <a:pt x="0" y="436549"/>
                  </a:lnTo>
                  <a:lnTo>
                    <a:pt x="406400" y="0"/>
                  </a:lnTo>
                  <a:close/>
                </a:path>
              </a:pathLst>
            </a:custGeom>
            <a:solidFill>
              <a:srgbClr val="051D64"/>
            </a:solidFill>
          </p:spPr>
        </p:sp>
        <p:sp>
          <p:nvSpPr>
            <p:cNvPr id="11" name="TextBox 11"/>
            <p:cNvSpPr txBox="1"/>
            <p:nvPr/>
          </p:nvSpPr>
          <p:spPr>
            <a:xfrm>
              <a:off x="127000" y="164583"/>
              <a:ext cx="558800" cy="240783"/>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flipH="1" flipV="1">
            <a:off x="16688998" y="-238042"/>
            <a:ext cx="1140604" cy="1266742"/>
          </a:xfrm>
          <a:prstGeom prst="line">
            <a:avLst/>
          </a:prstGeom>
          <a:ln w="95250" cap="flat">
            <a:solidFill>
              <a:srgbClr val="F9B680"/>
            </a:solidFill>
            <a:prstDash val="solid"/>
            <a:headEnd type="none" w="sm" len="sm"/>
            <a:tailEnd type="none" w="sm" len="sm"/>
          </a:ln>
        </p:spPr>
      </p:sp>
      <p:sp>
        <p:nvSpPr>
          <p:cNvPr id="13" name="AutoShape 13"/>
          <p:cNvSpPr/>
          <p:nvPr/>
        </p:nvSpPr>
        <p:spPr>
          <a:xfrm flipH="1" flipV="1">
            <a:off x="15733521" y="-269910"/>
            <a:ext cx="1140604" cy="1266742"/>
          </a:xfrm>
          <a:prstGeom prst="line">
            <a:avLst/>
          </a:prstGeom>
          <a:ln w="95250" cap="flat">
            <a:solidFill>
              <a:srgbClr val="F9B680"/>
            </a:solidFill>
            <a:prstDash val="solid"/>
            <a:headEnd type="none" w="sm" len="sm"/>
            <a:tailEnd type="none" w="sm" len="sm"/>
          </a:ln>
        </p:spPr>
      </p:sp>
      <p:sp>
        <p:nvSpPr>
          <p:cNvPr id="14" name="Freeform 14"/>
          <p:cNvSpPr/>
          <p:nvPr/>
        </p:nvSpPr>
        <p:spPr>
          <a:xfrm>
            <a:off x="8000725" y="4705971"/>
            <a:ext cx="9258575" cy="4371532"/>
          </a:xfrm>
          <a:custGeom>
            <a:avLst/>
            <a:gdLst/>
            <a:ahLst/>
            <a:cxnLst/>
            <a:rect l="l" t="t" r="r" b="b"/>
            <a:pathLst>
              <a:path w="9258575" h="4371532">
                <a:moveTo>
                  <a:pt x="0" y="0"/>
                </a:moveTo>
                <a:lnTo>
                  <a:pt x="9258575" y="0"/>
                </a:lnTo>
                <a:lnTo>
                  <a:pt x="9258575" y="4371532"/>
                </a:lnTo>
                <a:lnTo>
                  <a:pt x="0" y="4371532"/>
                </a:lnTo>
                <a:lnTo>
                  <a:pt x="0" y="0"/>
                </a:lnTo>
                <a:close/>
              </a:path>
            </a:pathLst>
          </a:custGeom>
          <a:blipFill>
            <a:blip r:embed="rId7"/>
            <a:stretch>
              <a:fillRect/>
            </a:stretch>
          </a:blipFill>
        </p:spPr>
      </p:sp>
      <p:sp>
        <p:nvSpPr>
          <p:cNvPr id="15" name="TextBox 15"/>
          <p:cNvSpPr txBox="1"/>
          <p:nvPr/>
        </p:nvSpPr>
        <p:spPr>
          <a:xfrm>
            <a:off x="1028700" y="772980"/>
            <a:ext cx="9482096" cy="1086154"/>
          </a:xfrm>
          <a:prstGeom prst="rect">
            <a:avLst/>
          </a:prstGeom>
        </p:spPr>
        <p:txBody>
          <a:bodyPr lIns="0" tIns="0" rIns="0" bIns="0" rtlCol="0" anchor="t">
            <a:spAutoFit/>
          </a:bodyPr>
          <a:lstStyle/>
          <a:p>
            <a:pPr>
              <a:lnSpc>
                <a:spcPts val="8585"/>
              </a:lnSpc>
            </a:pPr>
            <a:r>
              <a:rPr lang="en-US" sz="7154" dirty="0">
                <a:solidFill>
                  <a:srgbClr val="051D64"/>
                </a:solidFill>
                <a:latin typeface="Oswald Bold"/>
              </a:rPr>
              <a:t>4. RELU</a:t>
            </a:r>
          </a:p>
        </p:txBody>
      </p:sp>
      <p:sp>
        <p:nvSpPr>
          <p:cNvPr id="16" name="TextBox 16"/>
          <p:cNvSpPr txBox="1"/>
          <p:nvPr/>
        </p:nvSpPr>
        <p:spPr>
          <a:xfrm>
            <a:off x="1028700" y="1956509"/>
            <a:ext cx="16230600" cy="4019550"/>
          </a:xfrm>
          <a:prstGeom prst="rect">
            <a:avLst/>
          </a:prstGeom>
        </p:spPr>
        <p:txBody>
          <a:bodyPr lIns="0" tIns="0" rIns="0" bIns="0" rtlCol="0" anchor="t">
            <a:spAutoFit/>
          </a:bodyPr>
          <a:lstStyle/>
          <a:p>
            <a:pPr algn="just">
              <a:lnSpc>
                <a:spcPts val="3492"/>
              </a:lnSpc>
            </a:pPr>
            <a:r>
              <a:rPr lang="en-US" sz="2910" dirty="0" err="1">
                <a:solidFill>
                  <a:srgbClr val="051D64"/>
                </a:solidFill>
                <a:latin typeface="Cooper Hewitt"/>
              </a:rPr>
              <a:t>ReLU</a:t>
            </a:r>
            <a:r>
              <a:rPr lang="en-US" sz="2910" dirty="0">
                <a:solidFill>
                  <a:srgbClr val="051D64"/>
                </a:solidFill>
                <a:latin typeface="Cooper Hewitt"/>
              </a:rPr>
              <a:t> </a:t>
            </a:r>
            <a:r>
              <a:rPr lang="en-US" sz="2910" dirty="0" err="1">
                <a:solidFill>
                  <a:srgbClr val="051D64"/>
                </a:solidFill>
                <a:latin typeface="Cooper Hewitt"/>
              </a:rPr>
              <a:t>viết</a:t>
            </a:r>
            <a:r>
              <a:rPr lang="en-US" sz="2910" dirty="0">
                <a:solidFill>
                  <a:srgbClr val="051D64"/>
                </a:solidFill>
                <a:latin typeface="Cooper Hewitt"/>
              </a:rPr>
              <a:t> </a:t>
            </a:r>
            <a:r>
              <a:rPr lang="en-US" sz="2910" dirty="0" err="1">
                <a:solidFill>
                  <a:srgbClr val="051D64"/>
                </a:solidFill>
                <a:latin typeface="Cooper Hewitt"/>
              </a:rPr>
              <a:t>tắt</a:t>
            </a:r>
            <a:r>
              <a:rPr lang="en-US" sz="2910" dirty="0">
                <a:solidFill>
                  <a:srgbClr val="051D64"/>
                </a:solidFill>
                <a:latin typeface="Cooper Hewitt"/>
              </a:rPr>
              <a:t> </a:t>
            </a:r>
            <a:r>
              <a:rPr lang="en-US" sz="2910" dirty="0" err="1">
                <a:solidFill>
                  <a:srgbClr val="051D64"/>
                </a:solidFill>
                <a:latin typeface="Cooper Hewitt"/>
              </a:rPr>
              <a:t>của</a:t>
            </a:r>
            <a:r>
              <a:rPr lang="en-US" sz="2910" dirty="0">
                <a:solidFill>
                  <a:srgbClr val="051D64"/>
                </a:solidFill>
                <a:latin typeface="Cooper Hewitt"/>
              </a:rPr>
              <a:t> Rectified Linear Unit, </a:t>
            </a:r>
            <a:r>
              <a:rPr lang="en-US" sz="2910" dirty="0" err="1">
                <a:solidFill>
                  <a:srgbClr val="051D64"/>
                </a:solidFill>
                <a:latin typeface="Cooper Hewitt"/>
              </a:rPr>
              <a:t>là</a:t>
            </a:r>
            <a:r>
              <a:rPr lang="en-US" sz="2910" dirty="0">
                <a:solidFill>
                  <a:srgbClr val="051D64"/>
                </a:solidFill>
                <a:latin typeface="Cooper Hewitt"/>
              </a:rPr>
              <a:t> 1 </a:t>
            </a:r>
            <a:r>
              <a:rPr lang="en-US" sz="2910" dirty="0" err="1">
                <a:solidFill>
                  <a:srgbClr val="051D64"/>
                </a:solidFill>
                <a:latin typeface="Cooper Hewitt"/>
              </a:rPr>
              <a:t>hàm</a:t>
            </a:r>
            <a:r>
              <a:rPr lang="en-US" sz="2910" dirty="0">
                <a:solidFill>
                  <a:srgbClr val="051D64"/>
                </a:solidFill>
                <a:latin typeface="Cooper Hewitt"/>
              </a:rPr>
              <a:t> phi </a:t>
            </a:r>
            <a:r>
              <a:rPr lang="en-US" sz="2910" dirty="0" err="1">
                <a:solidFill>
                  <a:srgbClr val="051D64"/>
                </a:solidFill>
                <a:latin typeface="Cooper Hewitt"/>
              </a:rPr>
              <a:t>tuyến</a:t>
            </a:r>
            <a:r>
              <a:rPr lang="en-US" sz="2910" dirty="0">
                <a:solidFill>
                  <a:srgbClr val="051D64"/>
                </a:solidFill>
                <a:latin typeface="Cooper Hewitt"/>
              </a:rPr>
              <a:t>. </a:t>
            </a:r>
            <a:r>
              <a:rPr lang="en-US" sz="2910" dirty="0" err="1">
                <a:solidFill>
                  <a:srgbClr val="051D64"/>
                </a:solidFill>
                <a:latin typeface="Cooper Hewitt"/>
              </a:rPr>
              <a:t>Với</a:t>
            </a:r>
            <a:r>
              <a:rPr lang="en-US" sz="2910" dirty="0">
                <a:solidFill>
                  <a:srgbClr val="051D64"/>
                </a:solidFill>
                <a:latin typeface="Cooper Hewitt"/>
              </a:rPr>
              <a:t> </a:t>
            </a:r>
            <a:r>
              <a:rPr lang="en-US" sz="2910" dirty="0" err="1">
                <a:solidFill>
                  <a:srgbClr val="051D64"/>
                </a:solidFill>
                <a:latin typeface="Cooper Hewitt"/>
              </a:rPr>
              <a:t>đầu</a:t>
            </a:r>
            <a:r>
              <a:rPr lang="en-US" sz="2910" dirty="0">
                <a:solidFill>
                  <a:srgbClr val="051D64"/>
                </a:solidFill>
                <a:latin typeface="Cooper Hewitt"/>
              </a:rPr>
              <a:t> </a:t>
            </a:r>
            <a:r>
              <a:rPr lang="en-US" sz="2910" dirty="0" err="1">
                <a:solidFill>
                  <a:srgbClr val="051D64"/>
                </a:solidFill>
                <a:latin typeface="Cooper Hewitt"/>
              </a:rPr>
              <a:t>ra</a:t>
            </a:r>
            <a:r>
              <a:rPr lang="en-US" sz="2910" dirty="0">
                <a:solidFill>
                  <a:srgbClr val="051D64"/>
                </a:solidFill>
                <a:latin typeface="Cooper Hewitt"/>
              </a:rPr>
              <a:t> </a:t>
            </a:r>
            <a:r>
              <a:rPr lang="en-US" sz="2910" dirty="0" err="1">
                <a:solidFill>
                  <a:srgbClr val="051D64"/>
                </a:solidFill>
                <a:latin typeface="Cooper Hewitt"/>
              </a:rPr>
              <a:t>là</a:t>
            </a:r>
            <a:r>
              <a:rPr lang="en-US" sz="2910" dirty="0">
                <a:solidFill>
                  <a:srgbClr val="051D64"/>
                </a:solidFill>
                <a:latin typeface="Cooper Hewitt"/>
              </a:rPr>
              <a:t>: ƒ (x) = max (0, x).</a:t>
            </a:r>
          </a:p>
          <a:p>
            <a:pPr algn="just">
              <a:lnSpc>
                <a:spcPts val="3492"/>
              </a:lnSpc>
            </a:pPr>
            <a:endParaRPr lang="en-US" sz="2910" dirty="0">
              <a:solidFill>
                <a:srgbClr val="051D64"/>
              </a:solidFill>
              <a:latin typeface="Cooper Hewitt"/>
            </a:endParaRPr>
          </a:p>
          <a:p>
            <a:pPr algn="just">
              <a:lnSpc>
                <a:spcPts val="3492"/>
              </a:lnSpc>
            </a:pPr>
            <a:r>
              <a:rPr lang="en-US" sz="2910" dirty="0" err="1">
                <a:solidFill>
                  <a:srgbClr val="051D64"/>
                </a:solidFill>
                <a:latin typeface="Cooper Hewitt"/>
              </a:rPr>
              <a:t>Tại</a:t>
            </a:r>
            <a:r>
              <a:rPr lang="en-US" sz="2910" dirty="0">
                <a:solidFill>
                  <a:srgbClr val="051D64"/>
                </a:solidFill>
                <a:latin typeface="Cooper Hewitt"/>
              </a:rPr>
              <a:t> </a:t>
            </a:r>
            <a:r>
              <a:rPr lang="en-US" sz="2910" dirty="0" err="1">
                <a:solidFill>
                  <a:srgbClr val="051D64"/>
                </a:solidFill>
                <a:latin typeface="Cooper Hewitt"/>
              </a:rPr>
              <a:t>sao</a:t>
            </a:r>
            <a:r>
              <a:rPr lang="en-US" sz="2910" dirty="0">
                <a:solidFill>
                  <a:srgbClr val="051D64"/>
                </a:solidFill>
                <a:latin typeface="Cooper Hewitt"/>
              </a:rPr>
              <a:t> </a:t>
            </a:r>
            <a:r>
              <a:rPr lang="en-US" sz="2910" dirty="0" err="1">
                <a:solidFill>
                  <a:srgbClr val="051D64"/>
                </a:solidFill>
                <a:latin typeface="Cooper Hewitt"/>
              </a:rPr>
              <a:t>ReLU</a:t>
            </a:r>
            <a:r>
              <a:rPr lang="en-US" sz="2910" dirty="0">
                <a:solidFill>
                  <a:srgbClr val="051D64"/>
                </a:solidFill>
                <a:latin typeface="Cooper Hewitt"/>
              </a:rPr>
              <a:t> </a:t>
            </a:r>
            <a:r>
              <a:rPr lang="en-US" sz="2910" dirty="0" err="1">
                <a:solidFill>
                  <a:srgbClr val="051D64"/>
                </a:solidFill>
                <a:latin typeface="Cooper Hewitt"/>
              </a:rPr>
              <a:t>lại</a:t>
            </a:r>
            <a:r>
              <a:rPr lang="en-US" sz="2910" dirty="0">
                <a:solidFill>
                  <a:srgbClr val="051D64"/>
                </a:solidFill>
                <a:latin typeface="Cooper Hewitt"/>
              </a:rPr>
              <a:t> </a:t>
            </a:r>
            <a:r>
              <a:rPr lang="en-US" sz="2910" dirty="0" err="1">
                <a:solidFill>
                  <a:srgbClr val="051D64"/>
                </a:solidFill>
                <a:latin typeface="Cooper Hewitt"/>
              </a:rPr>
              <a:t>quan</a:t>
            </a:r>
            <a:r>
              <a:rPr lang="en-US" sz="2910" dirty="0">
                <a:solidFill>
                  <a:srgbClr val="051D64"/>
                </a:solidFill>
                <a:latin typeface="Cooper Hewitt"/>
              </a:rPr>
              <a:t> </a:t>
            </a:r>
            <a:r>
              <a:rPr lang="en-US" sz="2910" dirty="0" err="1">
                <a:solidFill>
                  <a:srgbClr val="051D64"/>
                </a:solidFill>
                <a:latin typeface="Cooper Hewitt"/>
              </a:rPr>
              <a:t>trọng</a:t>
            </a:r>
            <a:r>
              <a:rPr lang="en-US" sz="2910" dirty="0">
                <a:solidFill>
                  <a:srgbClr val="051D64"/>
                </a:solidFill>
                <a:latin typeface="Cooper Hewitt"/>
              </a:rPr>
              <a:t>: </a:t>
            </a:r>
            <a:r>
              <a:rPr lang="en-US" sz="2910" dirty="0" err="1">
                <a:solidFill>
                  <a:srgbClr val="051D64"/>
                </a:solidFill>
                <a:latin typeface="Cooper Hewitt"/>
              </a:rPr>
              <a:t>ReLU</a:t>
            </a:r>
            <a:r>
              <a:rPr lang="en-US" sz="2910" dirty="0">
                <a:solidFill>
                  <a:srgbClr val="051D64"/>
                </a:solidFill>
                <a:latin typeface="Cooper Hewitt"/>
              </a:rPr>
              <a:t> </a:t>
            </a:r>
            <a:r>
              <a:rPr lang="en-US" sz="2910" dirty="0" err="1">
                <a:solidFill>
                  <a:srgbClr val="051D64"/>
                </a:solidFill>
                <a:latin typeface="Cooper Hewitt"/>
              </a:rPr>
              <a:t>giới</a:t>
            </a:r>
            <a:r>
              <a:rPr lang="en-US" sz="2910" dirty="0">
                <a:solidFill>
                  <a:srgbClr val="051D64"/>
                </a:solidFill>
                <a:latin typeface="Cooper Hewitt"/>
              </a:rPr>
              <a:t> </a:t>
            </a:r>
            <a:r>
              <a:rPr lang="en-US" sz="2910" dirty="0" err="1">
                <a:solidFill>
                  <a:srgbClr val="051D64"/>
                </a:solidFill>
                <a:latin typeface="Cooper Hewitt"/>
              </a:rPr>
              <a:t>thiệu</a:t>
            </a:r>
            <a:r>
              <a:rPr lang="en-US" sz="2910" dirty="0">
                <a:solidFill>
                  <a:srgbClr val="051D64"/>
                </a:solidFill>
                <a:latin typeface="Cooper Hewitt"/>
              </a:rPr>
              <a:t> </a:t>
            </a:r>
            <a:r>
              <a:rPr lang="en-US" sz="2910" dirty="0" err="1">
                <a:solidFill>
                  <a:srgbClr val="051D64"/>
                </a:solidFill>
                <a:latin typeface="Cooper Hewitt"/>
              </a:rPr>
              <a:t>tính</a:t>
            </a:r>
            <a:r>
              <a:rPr lang="en-US" sz="2910" dirty="0">
                <a:solidFill>
                  <a:srgbClr val="051D64"/>
                </a:solidFill>
                <a:latin typeface="Cooper Hewitt"/>
              </a:rPr>
              <a:t> phi </a:t>
            </a:r>
            <a:r>
              <a:rPr lang="en-US" sz="2910" dirty="0" err="1">
                <a:solidFill>
                  <a:srgbClr val="051D64"/>
                </a:solidFill>
                <a:latin typeface="Cooper Hewitt"/>
              </a:rPr>
              <a:t>tuyến</a:t>
            </a:r>
            <a:r>
              <a:rPr lang="en-US" sz="2910" dirty="0">
                <a:solidFill>
                  <a:srgbClr val="051D64"/>
                </a:solidFill>
                <a:latin typeface="Cooper Hewitt"/>
              </a:rPr>
              <a:t> </a:t>
            </a:r>
            <a:r>
              <a:rPr lang="en-US" sz="2910" dirty="0" err="1">
                <a:solidFill>
                  <a:srgbClr val="051D64"/>
                </a:solidFill>
                <a:latin typeface="Cooper Hewitt"/>
              </a:rPr>
              <a:t>trong</a:t>
            </a:r>
            <a:r>
              <a:rPr lang="en-US" sz="2910" dirty="0">
                <a:solidFill>
                  <a:srgbClr val="051D64"/>
                </a:solidFill>
                <a:latin typeface="Cooper Hewitt"/>
              </a:rPr>
              <a:t> </a:t>
            </a:r>
            <a:r>
              <a:rPr lang="en-US" sz="2910" dirty="0" err="1">
                <a:solidFill>
                  <a:srgbClr val="051D64"/>
                </a:solidFill>
                <a:latin typeface="Cooper Hewitt"/>
              </a:rPr>
              <a:t>ConvNet</a:t>
            </a:r>
            <a:r>
              <a:rPr lang="en-US" sz="2910" dirty="0">
                <a:solidFill>
                  <a:srgbClr val="051D64"/>
                </a:solidFill>
                <a:latin typeface="Cooper Hewitt"/>
              </a:rPr>
              <a:t>. </a:t>
            </a:r>
            <a:r>
              <a:rPr lang="en-US" sz="2910" dirty="0" err="1">
                <a:solidFill>
                  <a:srgbClr val="051D64"/>
                </a:solidFill>
                <a:latin typeface="Cooper Hewitt"/>
              </a:rPr>
              <a:t>Vì</a:t>
            </a:r>
            <a:r>
              <a:rPr lang="en-US" sz="2910" dirty="0">
                <a:solidFill>
                  <a:srgbClr val="051D64"/>
                </a:solidFill>
                <a:latin typeface="Cooper Hewitt"/>
              </a:rPr>
              <a:t> </a:t>
            </a:r>
            <a:r>
              <a:rPr lang="en-US" sz="2910" dirty="0" err="1">
                <a:solidFill>
                  <a:srgbClr val="051D64"/>
                </a:solidFill>
                <a:latin typeface="Cooper Hewitt"/>
              </a:rPr>
              <a:t>dữ</a:t>
            </a:r>
            <a:r>
              <a:rPr lang="en-US" sz="2910" dirty="0">
                <a:solidFill>
                  <a:srgbClr val="051D64"/>
                </a:solidFill>
                <a:latin typeface="Cooper Hewitt"/>
              </a:rPr>
              <a:t> </a:t>
            </a:r>
            <a:r>
              <a:rPr lang="en-US" sz="2910" dirty="0" err="1">
                <a:solidFill>
                  <a:srgbClr val="051D64"/>
                </a:solidFill>
                <a:latin typeface="Cooper Hewitt"/>
              </a:rPr>
              <a:t>liệu</a:t>
            </a:r>
            <a:r>
              <a:rPr lang="en-US" sz="2910" dirty="0">
                <a:solidFill>
                  <a:srgbClr val="051D64"/>
                </a:solidFill>
                <a:latin typeface="Cooper Hewitt"/>
              </a:rPr>
              <a:t> </a:t>
            </a:r>
            <a:r>
              <a:rPr lang="en-US" sz="2910" dirty="0" err="1">
                <a:solidFill>
                  <a:srgbClr val="051D64"/>
                </a:solidFill>
                <a:latin typeface="Cooper Hewitt"/>
              </a:rPr>
              <a:t>trong</a:t>
            </a:r>
            <a:r>
              <a:rPr lang="en-US" sz="2910" dirty="0">
                <a:solidFill>
                  <a:srgbClr val="051D64"/>
                </a:solidFill>
                <a:latin typeface="Cooper Hewitt"/>
              </a:rPr>
              <a:t> </a:t>
            </a:r>
            <a:r>
              <a:rPr lang="en-US" sz="2910" dirty="0" err="1">
                <a:solidFill>
                  <a:srgbClr val="051D64"/>
                </a:solidFill>
                <a:latin typeface="Cooper Hewitt"/>
              </a:rPr>
              <a:t>thế</a:t>
            </a:r>
            <a:r>
              <a:rPr lang="en-US" sz="2910" dirty="0">
                <a:solidFill>
                  <a:srgbClr val="051D64"/>
                </a:solidFill>
                <a:latin typeface="Cooper Hewitt"/>
              </a:rPr>
              <a:t> </a:t>
            </a:r>
            <a:r>
              <a:rPr lang="en-US" sz="2910" dirty="0" err="1">
                <a:solidFill>
                  <a:srgbClr val="051D64"/>
                </a:solidFill>
                <a:latin typeface="Cooper Hewitt"/>
              </a:rPr>
              <a:t>giới</a:t>
            </a:r>
            <a:r>
              <a:rPr lang="en-US" sz="2910" dirty="0">
                <a:solidFill>
                  <a:srgbClr val="051D64"/>
                </a:solidFill>
                <a:latin typeface="Cooper Hewitt"/>
              </a:rPr>
              <a:t> </a:t>
            </a:r>
            <a:r>
              <a:rPr lang="en-US" sz="2910" dirty="0" err="1">
                <a:solidFill>
                  <a:srgbClr val="051D64"/>
                </a:solidFill>
                <a:latin typeface="Cooper Hewitt"/>
              </a:rPr>
              <a:t>mà</a:t>
            </a:r>
            <a:r>
              <a:rPr lang="en-US" sz="2910" dirty="0">
                <a:solidFill>
                  <a:srgbClr val="051D64"/>
                </a:solidFill>
                <a:latin typeface="Cooper Hewitt"/>
              </a:rPr>
              <a:t> </a:t>
            </a:r>
            <a:r>
              <a:rPr lang="en-US" sz="2910" dirty="0" err="1">
                <a:solidFill>
                  <a:srgbClr val="051D64"/>
                </a:solidFill>
                <a:latin typeface="Cooper Hewitt"/>
              </a:rPr>
              <a:t>chúng</a:t>
            </a:r>
            <a:r>
              <a:rPr lang="en-US" sz="2910" dirty="0">
                <a:solidFill>
                  <a:srgbClr val="051D64"/>
                </a:solidFill>
                <a:latin typeface="Cooper Hewitt"/>
              </a:rPr>
              <a:t> ta </a:t>
            </a:r>
            <a:r>
              <a:rPr lang="en-US" sz="2910" dirty="0" err="1">
                <a:solidFill>
                  <a:srgbClr val="051D64"/>
                </a:solidFill>
                <a:latin typeface="Cooper Hewitt"/>
              </a:rPr>
              <a:t>tìm</a:t>
            </a:r>
            <a:r>
              <a:rPr lang="en-US" sz="2910" dirty="0">
                <a:solidFill>
                  <a:srgbClr val="051D64"/>
                </a:solidFill>
                <a:latin typeface="Cooper Hewitt"/>
              </a:rPr>
              <a:t> </a:t>
            </a:r>
            <a:r>
              <a:rPr lang="en-US" sz="2910" dirty="0" err="1">
                <a:solidFill>
                  <a:srgbClr val="051D64"/>
                </a:solidFill>
                <a:latin typeface="Cooper Hewitt"/>
              </a:rPr>
              <a:t>hiểu</a:t>
            </a:r>
            <a:r>
              <a:rPr lang="en-US" sz="2910" dirty="0">
                <a:solidFill>
                  <a:srgbClr val="051D64"/>
                </a:solidFill>
                <a:latin typeface="Cooper Hewitt"/>
              </a:rPr>
              <a:t> </a:t>
            </a:r>
            <a:r>
              <a:rPr lang="en-US" sz="2910" dirty="0" err="1">
                <a:solidFill>
                  <a:srgbClr val="051D64"/>
                </a:solidFill>
                <a:latin typeface="Cooper Hewitt"/>
              </a:rPr>
              <a:t>là</a:t>
            </a:r>
            <a:r>
              <a:rPr lang="en-US" sz="2910" dirty="0">
                <a:solidFill>
                  <a:srgbClr val="051D64"/>
                </a:solidFill>
                <a:latin typeface="Cooper Hewitt"/>
              </a:rPr>
              <a:t> </a:t>
            </a:r>
            <a:r>
              <a:rPr lang="en-US" sz="2910" dirty="0" err="1">
                <a:solidFill>
                  <a:srgbClr val="051D64"/>
                </a:solidFill>
                <a:latin typeface="Cooper Hewitt"/>
              </a:rPr>
              <a:t>các</a:t>
            </a:r>
            <a:r>
              <a:rPr lang="en-US" sz="2910" dirty="0">
                <a:solidFill>
                  <a:srgbClr val="051D64"/>
                </a:solidFill>
                <a:latin typeface="Cooper Hewitt"/>
              </a:rPr>
              <a:t> </a:t>
            </a:r>
            <a:r>
              <a:rPr lang="en-US" sz="2910" dirty="0" err="1">
                <a:solidFill>
                  <a:srgbClr val="051D64"/>
                </a:solidFill>
                <a:latin typeface="Cooper Hewitt"/>
              </a:rPr>
              <a:t>giá</a:t>
            </a:r>
            <a:r>
              <a:rPr lang="en-US" sz="2910" dirty="0">
                <a:solidFill>
                  <a:srgbClr val="051D64"/>
                </a:solidFill>
                <a:latin typeface="Cooper Hewitt"/>
              </a:rPr>
              <a:t> </a:t>
            </a:r>
            <a:r>
              <a:rPr lang="en-US" sz="2910" dirty="0" err="1">
                <a:solidFill>
                  <a:srgbClr val="051D64"/>
                </a:solidFill>
                <a:latin typeface="Cooper Hewitt"/>
              </a:rPr>
              <a:t>trị</a:t>
            </a:r>
            <a:r>
              <a:rPr lang="en-US" sz="2910" dirty="0">
                <a:solidFill>
                  <a:srgbClr val="051D64"/>
                </a:solidFill>
                <a:latin typeface="Cooper Hewitt"/>
              </a:rPr>
              <a:t> </a:t>
            </a:r>
            <a:r>
              <a:rPr lang="en-US" sz="2910" dirty="0" err="1">
                <a:solidFill>
                  <a:srgbClr val="051D64"/>
                </a:solidFill>
                <a:latin typeface="Cooper Hewitt"/>
              </a:rPr>
              <a:t>tuyến</a:t>
            </a:r>
            <a:r>
              <a:rPr lang="en-US" sz="2910" dirty="0">
                <a:solidFill>
                  <a:srgbClr val="051D64"/>
                </a:solidFill>
                <a:latin typeface="Cooper Hewitt"/>
              </a:rPr>
              <a:t> </a:t>
            </a:r>
            <a:r>
              <a:rPr lang="en-US" sz="2910" dirty="0" err="1">
                <a:solidFill>
                  <a:srgbClr val="051D64"/>
                </a:solidFill>
                <a:latin typeface="Cooper Hewitt"/>
              </a:rPr>
              <a:t>tính</a:t>
            </a:r>
            <a:r>
              <a:rPr lang="en-US" sz="2910" dirty="0">
                <a:solidFill>
                  <a:srgbClr val="051D64"/>
                </a:solidFill>
                <a:latin typeface="Cooper Hewitt"/>
              </a:rPr>
              <a:t> </a:t>
            </a:r>
            <a:r>
              <a:rPr lang="en-US" sz="2910" dirty="0" err="1">
                <a:solidFill>
                  <a:srgbClr val="051D64"/>
                </a:solidFill>
                <a:latin typeface="Cooper Hewitt"/>
              </a:rPr>
              <a:t>không</a:t>
            </a:r>
            <a:r>
              <a:rPr lang="en-US" sz="2910" dirty="0">
                <a:solidFill>
                  <a:srgbClr val="051D64"/>
                </a:solidFill>
                <a:latin typeface="Cooper Hewitt"/>
              </a:rPr>
              <a:t> </a:t>
            </a:r>
            <a:r>
              <a:rPr lang="en-US" sz="2910" dirty="0" err="1">
                <a:solidFill>
                  <a:srgbClr val="051D64"/>
                </a:solidFill>
                <a:latin typeface="Cooper Hewitt"/>
              </a:rPr>
              <a:t>âm</a:t>
            </a:r>
            <a:r>
              <a:rPr lang="en-US" sz="2910" dirty="0">
                <a:solidFill>
                  <a:srgbClr val="051D64"/>
                </a:solidFill>
                <a:latin typeface="Cooper Hewitt"/>
              </a:rPr>
              <a:t>.</a:t>
            </a:r>
          </a:p>
          <a:p>
            <a:pPr algn="just">
              <a:lnSpc>
                <a:spcPts val="3492"/>
              </a:lnSpc>
            </a:pPr>
            <a:endParaRPr lang="en-US" sz="2910" dirty="0">
              <a:solidFill>
                <a:srgbClr val="051D64"/>
              </a:solidFill>
              <a:latin typeface="Cooper Hewitt"/>
            </a:endParaRPr>
          </a:p>
          <a:p>
            <a:pPr algn="just">
              <a:lnSpc>
                <a:spcPts val="3492"/>
              </a:lnSpc>
            </a:pPr>
            <a:r>
              <a:rPr lang="en-US" sz="2910" dirty="0" err="1">
                <a:solidFill>
                  <a:srgbClr val="051D64"/>
                </a:solidFill>
                <a:latin typeface="Cooper Hewitt"/>
              </a:rPr>
              <a:t>Có</a:t>
            </a:r>
            <a:r>
              <a:rPr lang="en-US" sz="2910" dirty="0">
                <a:solidFill>
                  <a:srgbClr val="051D64"/>
                </a:solidFill>
                <a:latin typeface="Cooper Hewitt"/>
              </a:rPr>
              <a:t> 1 </a:t>
            </a:r>
            <a:r>
              <a:rPr lang="en-US" sz="2910" dirty="0" err="1">
                <a:solidFill>
                  <a:srgbClr val="051D64"/>
                </a:solidFill>
                <a:latin typeface="Cooper Hewitt"/>
              </a:rPr>
              <a:t>số</a:t>
            </a:r>
            <a:r>
              <a:rPr lang="en-US" sz="2910" dirty="0">
                <a:solidFill>
                  <a:srgbClr val="051D64"/>
                </a:solidFill>
                <a:latin typeface="Cooper Hewitt"/>
              </a:rPr>
              <a:t> </a:t>
            </a:r>
            <a:r>
              <a:rPr lang="en-US" sz="2910" dirty="0" err="1">
                <a:solidFill>
                  <a:srgbClr val="051D64"/>
                </a:solidFill>
                <a:latin typeface="Cooper Hewitt"/>
              </a:rPr>
              <a:t>hà</a:t>
            </a:r>
            <a:r>
              <a:rPr lang="en-US" sz="2910" dirty="0">
                <a:solidFill>
                  <a:srgbClr val="051D64"/>
                </a:solidFill>
                <a:latin typeface="Cooper Hewitt"/>
              </a:rPr>
              <a:t> phi </a:t>
            </a:r>
            <a:r>
              <a:rPr lang="en-US" sz="2910" dirty="0" err="1">
                <a:solidFill>
                  <a:srgbClr val="051D64"/>
                </a:solidFill>
                <a:latin typeface="Cooper Hewitt"/>
              </a:rPr>
              <a:t>tuyến</a:t>
            </a:r>
            <a:r>
              <a:rPr lang="en-US" sz="2910" dirty="0">
                <a:solidFill>
                  <a:srgbClr val="051D64"/>
                </a:solidFill>
                <a:latin typeface="Cooper Hewitt"/>
              </a:rPr>
              <a:t> </a:t>
            </a:r>
            <a:r>
              <a:rPr lang="en-US" sz="2910" dirty="0" err="1">
                <a:solidFill>
                  <a:srgbClr val="051D64"/>
                </a:solidFill>
                <a:latin typeface="Cooper Hewitt"/>
              </a:rPr>
              <a:t>khác</a:t>
            </a:r>
            <a:r>
              <a:rPr lang="en-US" sz="2910" dirty="0">
                <a:solidFill>
                  <a:srgbClr val="051D64"/>
                </a:solidFill>
                <a:latin typeface="Cooper Hewitt"/>
              </a:rPr>
              <a:t> </a:t>
            </a:r>
            <a:r>
              <a:rPr lang="en-US" sz="2910" dirty="0" err="1">
                <a:solidFill>
                  <a:srgbClr val="051D64"/>
                </a:solidFill>
                <a:latin typeface="Cooper Hewitt"/>
              </a:rPr>
              <a:t>như</a:t>
            </a:r>
            <a:r>
              <a:rPr lang="en-US" sz="2910" dirty="0">
                <a:solidFill>
                  <a:srgbClr val="051D64"/>
                </a:solidFill>
                <a:latin typeface="Cooper Hewitt"/>
              </a:rPr>
              <a:t> tanh, sigmoid </a:t>
            </a:r>
            <a:r>
              <a:rPr lang="en-US" sz="2910" dirty="0" err="1">
                <a:solidFill>
                  <a:srgbClr val="051D64"/>
                </a:solidFill>
                <a:latin typeface="Cooper Hewitt"/>
              </a:rPr>
              <a:t>cũng</a:t>
            </a:r>
            <a:r>
              <a:rPr lang="en-US" sz="2910" dirty="0">
                <a:solidFill>
                  <a:srgbClr val="051D64"/>
                </a:solidFill>
                <a:latin typeface="Cooper Hewitt"/>
              </a:rPr>
              <a:t> </a:t>
            </a:r>
            <a:r>
              <a:rPr lang="en-US" sz="2910" dirty="0" err="1">
                <a:solidFill>
                  <a:srgbClr val="051D64"/>
                </a:solidFill>
                <a:latin typeface="Cooper Hewitt"/>
              </a:rPr>
              <a:t>có</a:t>
            </a:r>
            <a:r>
              <a:rPr lang="en-US" sz="2910" dirty="0">
                <a:solidFill>
                  <a:srgbClr val="051D64"/>
                </a:solidFill>
                <a:latin typeface="Cooper Hewitt"/>
              </a:rPr>
              <a:t> </a:t>
            </a:r>
            <a:r>
              <a:rPr lang="en-US" sz="2910" dirty="0" err="1">
                <a:solidFill>
                  <a:srgbClr val="051D64"/>
                </a:solidFill>
                <a:latin typeface="Cooper Hewitt"/>
              </a:rPr>
              <a:t>thể</a:t>
            </a:r>
            <a:r>
              <a:rPr lang="en-US" sz="2910" dirty="0">
                <a:solidFill>
                  <a:srgbClr val="051D64"/>
                </a:solidFill>
                <a:latin typeface="Cooper Hewitt"/>
              </a:rPr>
              <a:t> </a:t>
            </a:r>
            <a:r>
              <a:rPr lang="en-US" sz="2910" dirty="0" err="1">
                <a:solidFill>
                  <a:srgbClr val="051D64"/>
                </a:solidFill>
                <a:latin typeface="Cooper Hewitt"/>
              </a:rPr>
              <a:t>được</a:t>
            </a:r>
            <a:r>
              <a:rPr lang="en-US" sz="2910" dirty="0">
                <a:solidFill>
                  <a:srgbClr val="051D64"/>
                </a:solidFill>
                <a:latin typeface="Cooper Hewitt"/>
              </a:rPr>
              <a:t> </a:t>
            </a:r>
            <a:r>
              <a:rPr lang="en-US" sz="2910" dirty="0" err="1">
                <a:solidFill>
                  <a:srgbClr val="051D64"/>
                </a:solidFill>
                <a:latin typeface="Cooper Hewitt"/>
              </a:rPr>
              <a:t>sử</a:t>
            </a:r>
            <a:r>
              <a:rPr lang="en-US" sz="2910" dirty="0">
                <a:solidFill>
                  <a:srgbClr val="051D64"/>
                </a:solidFill>
                <a:latin typeface="Cooper Hewitt"/>
              </a:rPr>
              <a:t> </a:t>
            </a:r>
            <a:r>
              <a:rPr lang="en-US" sz="2910" dirty="0" err="1">
                <a:solidFill>
                  <a:srgbClr val="051D64"/>
                </a:solidFill>
                <a:latin typeface="Cooper Hewitt"/>
              </a:rPr>
              <a:t>dụng</a:t>
            </a:r>
            <a:r>
              <a:rPr lang="en-US" sz="2910" dirty="0">
                <a:solidFill>
                  <a:srgbClr val="051D64"/>
                </a:solidFill>
                <a:latin typeface="Cooper Hewitt"/>
              </a:rPr>
              <a:t> </a:t>
            </a:r>
            <a:r>
              <a:rPr lang="en-US" sz="2910" dirty="0" err="1">
                <a:solidFill>
                  <a:srgbClr val="051D64"/>
                </a:solidFill>
                <a:latin typeface="Cooper Hewitt"/>
              </a:rPr>
              <a:t>thay</a:t>
            </a:r>
            <a:r>
              <a:rPr lang="en-US" sz="2910" dirty="0">
                <a:solidFill>
                  <a:srgbClr val="051D64"/>
                </a:solidFill>
                <a:latin typeface="Cooper Hewitt"/>
              </a:rPr>
              <a:t> </a:t>
            </a:r>
            <a:r>
              <a:rPr lang="en-US" sz="2910" dirty="0" err="1">
                <a:solidFill>
                  <a:srgbClr val="051D64"/>
                </a:solidFill>
                <a:latin typeface="Cooper Hewitt"/>
              </a:rPr>
              <a:t>cho</a:t>
            </a:r>
            <a:r>
              <a:rPr lang="en-US" sz="2910" dirty="0">
                <a:solidFill>
                  <a:srgbClr val="051D64"/>
                </a:solidFill>
                <a:latin typeface="Cooper Hewitt"/>
              </a:rPr>
              <a:t> </a:t>
            </a:r>
            <a:r>
              <a:rPr lang="en-US" sz="2910" dirty="0" err="1">
                <a:solidFill>
                  <a:srgbClr val="051D64"/>
                </a:solidFill>
                <a:latin typeface="Cooper Hewitt"/>
              </a:rPr>
              <a:t>ReLU</a:t>
            </a:r>
            <a:r>
              <a:rPr lang="en-US" sz="2910" dirty="0">
                <a:solidFill>
                  <a:srgbClr val="051D64"/>
                </a:solidFill>
                <a:latin typeface="Cooper Hewitt"/>
              </a:rPr>
              <a:t>. </a:t>
            </a:r>
            <a:r>
              <a:rPr lang="en-US" sz="2910" dirty="0" err="1">
                <a:solidFill>
                  <a:srgbClr val="051D64"/>
                </a:solidFill>
                <a:latin typeface="Cooper Hewitt"/>
              </a:rPr>
              <a:t>Hầu</a:t>
            </a:r>
            <a:r>
              <a:rPr lang="en-US" sz="2910" dirty="0">
                <a:solidFill>
                  <a:srgbClr val="051D64"/>
                </a:solidFill>
                <a:latin typeface="Cooper Hewitt"/>
              </a:rPr>
              <a:t> </a:t>
            </a:r>
            <a:r>
              <a:rPr lang="en-US" sz="2910" dirty="0" err="1">
                <a:solidFill>
                  <a:srgbClr val="051D64"/>
                </a:solidFill>
                <a:latin typeface="Cooper Hewitt"/>
              </a:rPr>
              <a:t>hết</a:t>
            </a:r>
            <a:r>
              <a:rPr lang="en-US" sz="2910" dirty="0">
                <a:solidFill>
                  <a:srgbClr val="051D64"/>
                </a:solidFill>
                <a:latin typeface="Cooper Hewitt"/>
              </a:rPr>
              <a:t> </a:t>
            </a:r>
            <a:r>
              <a:rPr lang="en-US" sz="2910" dirty="0" err="1">
                <a:solidFill>
                  <a:srgbClr val="051D64"/>
                </a:solidFill>
                <a:latin typeface="Cooper Hewitt"/>
              </a:rPr>
              <a:t>người</a:t>
            </a:r>
            <a:r>
              <a:rPr lang="en-US" sz="2910" dirty="0">
                <a:solidFill>
                  <a:srgbClr val="051D64"/>
                </a:solidFill>
                <a:latin typeface="Cooper Hewitt"/>
              </a:rPr>
              <a:t> ta </a:t>
            </a:r>
            <a:r>
              <a:rPr lang="en-US" sz="2910" dirty="0" err="1">
                <a:solidFill>
                  <a:srgbClr val="051D64"/>
                </a:solidFill>
                <a:latin typeface="Cooper Hewitt"/>
              </a:rPr>
              <a:t>thường</a:t>
            </a:r>
            <a:r>
              <a:rPr lang="en-US" sz="2910" dirty="0">
                <a:solidFill>
                  <a:srgbClr val="051D64"/>
                </a:solidFill>
                <a:latin typeface="Cooper Hewitt"/>
              </a:rPr>
              <a:t> </a:t>
            </a:r>
            <a:r>
              <a:rPr lang="en-US" sz="2910" dirty="0" err="1">
                <a:solidFill>
                  <a:srgbClr val="051D64"/>
                </a:solidFill>
                <a:latin typeface="Cooper Hewitt"/>
              </a:rPr>
              <a:t>dùng</a:t>
            </a:r>
            <a:r>
              <a:rPr lang="en-US" sz="2910" dirty="0">
                <a:solidFill>
                  <a:srgbClr val="051D64"/>
                </a:solidFill>
                <a:latin typeface="Cooper Hewitt"/>
              </a:rPr>
              <a:t> </a:t>
            </a:r>
            <a:r>
              <a:rPr lang="en-US" sz="2910" dirty="0" err="1">
                <a:solidFill>
                  <a:srgbClr val="051D64"/>
                </a:solidFill>
                <a:latin typeface="Cooper Hewitt"/>
              </a:rPr>
              <a:t>ReLU</a:t>
            </a:r>
            <a:r>
              <a:rPr lang="en-US" sz="2910" dirty="0">
                <a:solidFill>
                  <a:srgbClr val="051D64"/>
                </a:solidFill>
                <a:latin typeface="Cooper Hewitt"/>
              </a:rPr>
              <a:t> </a:t>
            </a:r>
            <a:r>
              <a:rPr lang="en-US" sz="2910" dirty="0" err="1">
                <a:solidFill>
                  <a:srgbClr val="051D64"/>
                </a:solidFill>
                <a:latin typeface="Cooper Hewitt"/>
              </a:rPr>
              <a:t>vì</a:t>
            </a:r>
            <a:r>
              <a:rPr lang="en-US" sz="2910" dirty="0">
                <a:solidFill>
                  <a:srgbClr val="051D64"/>
                </a:solidFill>
                <a:latin typeface="Cooper Hewitt"/>
              </a:rPr>
              <a:t> </a:t>
            </a:r>
            <a:r>
              <a:rPr lang="en-US" sz="2910" dirty="0" err="1">
                <a:solidFill>
                  <a:srgbClr val="051D64"/>
                </a:solidFill>
                <a:latin typeface="Cooper Hewitt"/>
              </a:rPr>
              <a:t>nó</a:t>
            </a:r>
            <a:r>
              <a:rPr lang="en-US" sz="2910" dirty="0">
                <a:solidFill>
                  <a:srgbClr val="051D64"/>
                </a:solidFill>
                <a:latin typeface="Cooper Hewitt"/>
              </a:rPr>
              <a:t> </a:t>
            </a:r>
            <a:r>
              <a:rPr lang="en-US" sz="2910" dirty="0" err="1">
                <a:solidFill>
                  <a:srgbClr val="051D64"/>
                </a:solidFill>
                <a:latin typeface="Cooper Hewitt"/>
              </a:rPr>
              <a:t>có</a:t>
            </a:r>
            <a:r>
              <a:rPr lang="en-US" sz="2910" dirty="0">
                <a:solidFill>
                  <a:srgbClr val="051D64"/>
                </a:solidFill>
                <a:latin typeface="Cooper Hewitt"/>
              </a:rPr>
              <a:t> </a:t>
            </a:r>
            <a:r>
              <a:rPr lang="en-US" sz="2910" dirty="0" err="1">
                <a:solidFill>
                  <a:srgbClr val="051D64"/>
                </a:solidFill>
                <a:latin typeface="Cooper Hewitt"/>
              </a:rPr>
              <a:t>hiệu</a:t>
            </a:r>
            <a:r>
              <a:rPr lang="en-US" sz="2910" dirty="0">
                <a:solidFill>
                  <a:srgbClr val="051D64"/>
                </a:solidFill>
                <a:latin typeface="Cooper Hewitt"/>
              </a:rPr>
              <a:t> </a:t>
            </a:r>
            <a:r>
              <a:rPr lang="en-US" sz="2910" dirty="0" err="1">
                <a:solidFill>
                  <a:srgbClr val="051D64"/>
                </a:solidFill>
                <a:latin typeface="Cooper Hewitt"/>
              </a:rPr>
              <a:t>suất</a:t>
            </a:r>
            <a:r>
              <a:rPr lang="en-US" sz="2910" dirty="0">
                <a:solidFill>
                  <a:srgbClr val="051D64"/>
                </a:solidFill>
                <a:latin typeface="Cooper Hewitt"/>
              </a:rPr>
              <a:t> </a:t>
            </a:r>
            <a:r>
              <a:rPr lang="en-US" sz="2910" dirty="0" err="1">
                <a:solidFill>
                  <a:srgbClr val="051D64"/>
                </a:solidFill>
                <a:latin typeface="Cooper Hewitt"/>
              </a:rPr>
              <a:t>tốt</a:t>
            </a:r>
            <a:r>
              <a:rPr lang="en-US" sz="2910" dirty="0">
                <a:solidFill>
                  <a:srgbClr val="051D64"/>
                </a:solidFill>
                <a:latin typeface="Cooper Hewitt"/>
              </a:rPr>
              <a:t>.</a:t>
            </a:r>
          </a:p>
          <a:p>
            <a:pPr algn="just">
              <a:lnSpc>
                <a:spcPts val="3492"/>
              </a:lnSpc>
            </a:pPr>
            <a:endParaRPr lang="en-US" sz="2910" dirty="0">
              <a:solidFill>
                <a:srgbClr val="051D64"/>
              </a:solidFill>
              <a:latin typeface="Cooper Hewitt"/>
            </a:endParaRPr>
          </a:p>
          <a:p>
            <a:pPr algn="just">
              <a:lnSpc>
                <a:spcPts val="3492"/>
              </a:lnSpc>
              <a:spcBef>
                <a:spcPct val="0"/>
              </a:spcBef>
            </a:pPr>
            <a:endParaRPr lang="en-US" sz="2910" dirty="0">
              <a:solidFill>
                <a:srgbClr val="051D64"/>
              </a:solidFill>
              <a:latin typeface="Cooper Hewit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5202</Words>
  <Application>Microsoft Office PowerPoint</Application>
  <PresentationFormat>Custom</PresentationFormat>
  <Paragraphs>214</Paragraphs>
  <Slides>14</Slides>
  <Notes>13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Arial</vt:lpstr>
      <vt:lpstr>Oswald Bold</vt:lpstr>
      <vt:lpstr>Calibri Light</vt:lpstr>
      <vt:lpstr>Cooper Hewitt</vt:lpstr>
      <vt:lpstr>Canva Sans</vt:lpstr>
      <vt:lpstr>Times New Roman</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CNNs</dc:title>
  <cp:lastModifiedBy>Nguyễn Xuân Hiệp</cp:lastModifiedBy>
  <cp:revision>7</cp:revision>
  <dcterms:created xsi:type="dcterms:W3CDTF">2006-08-16T00:00:00Z</dcterms:created>
  <dcterms:modified xsi:type="dcterms:W3CDTF">2023-12-18T14:07:02Z</dcterms:modified>
  <dc:identifier>DAF3NT4vZN0</dc:identifier>
</cp:coreProperties>
</file>